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24384000" cy="13716000"/>
  <p:notesSz cx="13716000" cy="24384000"/>
  <p:embeddedFontLst>
    <p:embeddedFont>
      <p:font typeface="MiSans" charset="-122" pitchFamily="34"/>
      <p:regular r:id="rId3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Relationship Id="rId3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image" Target="../media/image-1-2.jp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5" Type="http://schemas.openxmlformats.org/officeDocument/2006/relationships/image" Target="../media/image-1-5.png"/><Relationship Id="rId6" Type="http://schemas.openxmlformats.org/officeDocument/2006/relationships/image" Target="../media/image-1-6.svg"/><Relationship Id="rId7" Type="http://schemas.openxmlformats.org/officeDocument/2006/relationships/image" Target="../media/image-1-7.png"/><Relationship Id="rId8" Type="http://schemas.openxmlformats.org/officeDocument/2006/relationships/image" Target="../media/image-1-8.svg"/><Relationship Id="rId9" Type="http://schemas.openxmlformats.org/officeDocument/2006/relationships/image" Target="../media/image-1-9.png"/><Relationship Id="rId10" Type="http://schemas.openxmlformats.org/officeDocument/2006/relationships/image" Target="../media/image-1-10.svg"/><Relationship Id="rId11" Type="http://schemas.openxmlformats.org/officeDocument/2006/relationships/image" Target="../media/image-1-11.png"/><Relationship Id="rId12" Type="http://schemas.openxmlformats.org/officeDocument/2006/relationships/image" Target="../media/image-1-12.svg"/><Relationship Id="rId13" Type="http://schemas.openxmlformats.org/officeDocument/2006/relationships/image" Target="../media/image-1-13.png"/><Relationship Id="rId14" Type="http://schemas.openxmlformats.org/officeDocument/2006/relationships/image" Target="../media/image-1-14.sv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4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image" Target="../media/image-11-2.png"/><Relationship Id="rId3" Type="http://schemas.openxmlformats.org/officeDocument/2006/relationships/image" Target="../media/image-11-3.svg"/><Relationship Id="rId4" Type="http://schemas.openxmlformats.org/officeDocument/2006/relationships/image" Target="../media/image-11-4.png"/><Relationship Id="rId5" Type="http://schemas.openxmlformats.org/officeDocument/2006/relationships/image" Target="../media/image-11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4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svg"/><Relationship Id="rId6" Type="http://schemas.openxmlformats.org/officeDocument/2006/relationships/image" Target="../media/image-12-6.png"/><Relationship Id="rId7" Type="http://schemas.openxmlformats.org/officeDocument/2006/relationships/image" Target="../media/image-12-7.svg"/><Relationship Id="rId8" Type="http://schemas.openxmlformats.org/officeDocument/2006/relationships/image" Target="../media/image-12-8.png"/><Relationship Id="rId9" Type="http://schemas.openxmlformats.org/officeDocument/2006/relationships/image" Target="../media/image-12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image" Target="../media/image-13-2.jpg"/><Relationship Id="rId3" Type="http://schemas.openxmlformats.org/officeDocument/2006/relationships/image" Target="../media/image-13-3.png"/><Relationship Id="rId4" Type="http://schemas.openxmlformats.org/officeDocument/2006/relationships/image" Target="../media/image-13-4.svg"/><Relationship Id="rId5" Type="http://schemas.openxmlformats.org/officeDocument/2006/relationships/image" Target="../media/image-13-5.png"/><Relationship Id="rId6" Type="http://schemas.openxmlformats.org/officeDocument/2006/relationships/image" Target="../media/image-13-6.svg"/><Relationship Id="rId7" Type="http://schemas.openxmlformats.org/officeDocument/2006/relationships/image" Target="../media/image-13-7.png"/><Relationship Id="rId8" Type="http://schemas.openxmlformats.org/officeDocument/2006/relationships/image" Target="../media/image-13-8.svg"/><Relationship Id="rId9" Type="http://schemas.openxmlformats.org/officeDocument/2006/relationships/image" Target="../media/image-13-9.png"/><Relationship Id="rId10" Type="http://schemas.openxmlformats.org/officeDocument/2006/relationships/image" Target="../media/image-13-10.sv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svg"/><Relationship Id="rId13" Type="http://schemas.openxmlformats.org/officeDocument/2006/relationships/image" Target="../media/image-13-13.png"/><Relationship Id="rId14" Type="http://schemas.openxmlformats.org/officeDocument/2006/relationships/image" Target="../media/image-13-14.svg"/><Relationship Id="rId15" Type="http://schemas.openxmlformats.org/officeDocument/2006/relationships/image" Target="../media/image-13-15.png"/><Relationship Id="rId16" Type="http://schemas.openxmlformats.org/officeDocument/2006/relationships/image" Target="../media/image-13-16.svg"/><Relationship Id="rId17" Type="http://schemas.openxmlformats.org/officeDocument/2006/relationships/image" Target="../media/image-13-17.png"/><Relationship Id="rId18" Type="http://schemas.openxmlformats.org/officeDocument/2006/relationships/image" Target="../media/image-13-18.sv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svg"/><Relationship Id="rId6" Type="http://schemas.openxmlformats.org/officeDocument/2006/relationships/image" Target="../media/image-14-6.png"/><Relationship Id="rId7" Type="http://schemas.openxmlformats.org/officeDocument/2006/relationships/image" Target="../media/image-14-7.svg"/><Relationship Id="rId8" Type="http://schemas.openxmlformats.org/officeDocument/2006/relationships/image" Target="../media/image-14-8.png"/><Relationship Id="rId9" Type="http://schemas.openxmlformats.org/officeDocument/2006/relationships/image" Target="../media/image-14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svg"/><Relationship Id="rId5" Type="http://schemas.openxmlformats.org/officeDocument/2006/relationships/image" Target="../media/image-15-5.png"/><Relationship Id="rId6" Type="http://schemas.openxmlformats.org/officeDocument/2006/relationships/image" Target="../media/image-15-6.svg"/><Relationship Id="rId7" Type="http://schemas.openxmlformats.org/officeDocument/2006/relationships/image" Target="../media/image-15-7.png"/><Relationship Id="rId8" Type="http://schemas.openxmlformats.org/officeDocument/2006/relationships/image" Target="../media/image-15-8.svg"/><Relationship Id="rId9" Type="http://schemas.openxmlformats.org/officeDocument/2006/relationships/image" Target="../media/image-15-9.pn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svg"/><Relationship Id="rId12" Type="http://schemas.openxmlformats.org/officeDocument/2006/relationships/image" Target="../media/image-15-12.png"/><Relationship Id="rId13" Type="http://schemas.openxmlformats.org/officeDocument/2006/relationships/image" Target="../media/image-15-13.svg"/><Relationship Id="rId14" Type="http://schemas.openxmlformats.org/officeDocument/2006/relationships/image" Target="../media/image-15-14.png"/><Relationship Id="rId15" Type="http://schemas.openxmlformats.org/officeDocument/2006/relationships/image" Target="../media/image-15-15.svg"/><Relationship Id="rId16" Type="http://schemas.openxmlformats.org/officeDocument/2006/relationships/image" Target="../media/image-15-9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4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svg"/><Relationship Id="rId6" Type="http://schemas.openxmlformats.org/officeDocument/2006/relationships/image" Target="../media/image-16-6.png"/><Relationship Id="rId7" Type="http://schemas.openxmlformats.org/officeDocument/2006/relationships/image" Target="../media/image-16-7.svg"/><Relationship Id="rId8" Type="http://schemas.openxmlformats.org/officeDocument/2006/relationships/image" Target="../media/image-16-8.png"/><Relationship Id="rId9" Type="http://schemas.openxmlformats.org/officeDocument/2006/relationships/image" Target="../media/image-16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jpeg"/><Relationship Id="rId2" Type="http://schemas.openxmlformats.org/officeDocument/2006/relationships/image" Target="../media/image-17-2.png"/><Relationship Id="rId3" Type="http://schemas.openxmlformats.org/officeDocument/2006/relationships/image" Target="../media/image-17-3.svg"/><Relationship Id="rId4" Type="http://schemas.openxmlformats.org/officeDocument/2006/relationships/image" Target="../media/image-17-4.png"/><Relationship Id="rId5" Type="http://schemas.openxmlformats.org/officeDocument/2006/relationships/image" Target="../media/image-17-5.svg"/><Relationship Id="rId6" Type="http://schemas.openxmlformats.org/officeDocument/2006/relationships/image" Target="../media/image-17-6.png"/><Relationship Id="rId7" Type="http://schemas.openxmlformats.org/officeDocument/2006/relationships/image" Target="../media/image-17-7.png"/><Relationship Id="rId8" Type="http://schemas.openxmlformats.org/officeDocument/2006/relationships/image" Target="../media/image-17-8.svg"/><Relationship Id="rId9" Type="http://schemas.openxmlformats.org/officeDocument/2006/relationships/image" Target="../media/image-17-9.jpg"/><Relationship Id="rId10" Type="http://schemas.openxmlformats.org/officeDocument/2006/relationships/image" Target="../media/image-17-10.png"/><Relationship Id="rId11" Type="http://schemas.openxmlformats.org/officeDocument/2006/relationships/image" Target="../media/image-17-11.svg"/><Relationship Id="rId12" Type="http://schemas.openxmlformats.org/officeDocument/2006/relationships/image" Target="../media/image-17-12.png"/><Relationship Id="rId13" Type="http://schemas.openxmlformats.org/officeDocument/2006/relationships/image" Target="../media/image-17-13.sv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4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svg"/><Relationship Id="rId6" Type="http://schemas.openxmlformats.org/officeDocument/2006/relationships/image" Target="../media/image-18-6.png"/><Relationship Id="rId7" Type="http://schemas.openxmlformats.org/officeDocument/2006/relationships/image" Target="../media/image-18-7.svg"/><Relationship Id="rId8" Type="http://schemas.openxmlformats.org/officeDocument/2006/relationships/image" Target="../media/image-18-8.png"/><Relationship Id="rId9" Type="http://schemas.openxmlformats.org/officeDocument/2006/relationships/image" Target="../media/image-18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jpe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image" Target="../media/image-2-10.png"/><Relationship Id="rId11" Type="http://schemas.openxmlformats.org/officeDocument/2006/relationships/image" Target="../media/image-2-11.svg"/><Relationship Id="rId12" Type="http://schemas.openxmlformats.org/officeDocument/2006/relationships/image" Target="../media/image-2-12.png"/><Relationship Id="rId13" Type="http://schemas.openxmlformats.org/officeDocument/2006/relationships/image" Target="../media/image-2-13.svg"/><Relationship Id="rId14" Type="http://schemas.openxmlformats.org/officeDocument/2006/relationships/image" Target="../media/image-2-14.png"/><Relationship Id="rId15" Type="http://schemas.openxmlformats.org/officeDocument/2006/relationships/image" Target="../media/image-2-15.svg"/><Relationship Id="rId16" Type="http://schemas.openxmlformats.org/officeDocument/2006/relationships/image" Target="../media/image-2-16.png"/><Relationship Id="rId17" Type="http://schemas.openxmlformats.org/officeDocument/2006/relationships/image" Target="../media/image-2-17.svg"/><Relationship Id="rId18" Type="http://schemas.openxmlformats.org/officeDocument/2006/relationships/image" Target="../media/image-2-18.png"/><Relationship Id="rId19" Type="http://schemas.openxmlformats.org/officeDocument/2006/relationships/image" Target="../media/image-2-19.svg"/><Relationship Id="rId20" Type="http://schemas.openxmlformats.org/officeDocument/2006/relationships/image" Target="../media/image-2-20.png"/><Relationship Id="rId21" Type="http://schemas.openxmlformats.org/officeDocument/2006/relationships/image" Target="../media/image-2-21.sv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4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svg"/><Relationship Id="rId6" Type="http://schemas.openxmlformats.org/officeDocument/2006/relationships/image" Target="../media/image-20-6.png"/><Relationship Id="rId7" Type="http://schemas.openxmlformats.org/officeDocument/2006/relationships/image" Target="../media/image-20-7.svg"/><Relationship Id="rId8" Type="http://schemas.openxmlformats.org/officeDocument/2006/relationships/image" Target="../media/image-20-8.png"/><Relationship Id="rId9" Type="http://schemas.openxmlformats.org/officeDocument/2006/relationships/image" Target="../media/image-20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jpeg"/><Relationship Id="rId2" Type="http://schemas.openxmlformats.org/officeDocument/2006/relationships/image" Target="../media/image-21-2.png"/><Relationship Id="rId3" Type="http://schemas.openxmlformats.org/officeDocument/2006/relationships/image" Target="../media/image-21-3.svg"/><Relationship Id="rId4" Type="http://schemas.openxmlformats.org/officeDocument/2006/relationships/image" Target="../media/image-21-4.png"/><Relationship Id="rId5" Type="http://schemas.openxmlformats.org/officeDocument/2006/relationships/image" Target="../media/image-21-5.svg"/><Relationship Id="rId6" Type="http://schemas.openxmlformats.org/officeDocument/2006/relationships/image" Target="../media/image-21-6.png"/><Relationship Id="rId7" Type="http://schemas.openxmlformats.org/officeDocument/2006/relationships/image" Target="../media/image-21-7.svg"/><Relationship Id="rId8" Type="http://schemas.openxmlformats.org/officeDocument/2006/relationships/image" Target="../media/image-21-8.png"/><Relationship Id="rId9" Type="http://schemas.openxmlformats.org/officeDocument/2006/relationships/image" Target="../media/image-21-9.jpg"/><Relationship Id="rId10" Type="http://schemas.openxmlformats.org/officeDocument/2006/relationships/image" Target="../media/image-21-8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4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svg"/><Relationship Id="rId6" Type="http://schemas.openxmlformats.org/officeDocument/2006/relationships/image" Target="../media/image-22-6.png"/><Relationship Id="rId7" Type="http://schemas.openxmlformats.org/officeDocument/2006/relationships/image" Target="../media/image-22-7.svg"/><Relationship Id="rId8" Type="http://schemas.openxmlformats.org/officeDocument/2006/relationships/image" Target="../media/image-22-8.png"/><Relationship Id="rId9" Type="http://schemas.openxmlformats.org/officeDocument/2006/relationships/image" Target="../media/image-22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jpeg"/><Relationship Id="rId2" Type="http://schemas.openxmlformats.org/officeDocument/2006/relationships/image" Target="../media/image-23-2.png"/><Relationship Id="rId3" Type="http://schemas.openxmlformats.org/officeDocument/2006/relationships/image" Target="../media/image-23-3.svg"/><Relationship Id="rId4" Type="http://schemas.openxmlformats.org/officeDocument/2006/relationships/image" Target="../media/image-23-4.png"/><Relationship Id="rId5" Type="http://schemas.openxmlformats.org/officeDocument/2006/relationships/image" Target="../media/image-23-5.svg"/><Relationship Id="rId6" Type="http://schemas.openxmlformats.org/officeDocument/2006/relationships/image" Target="../media/image-23-6.png"/><Relationship Id="rId7" Type="http://schemas.openxmlformats.org/officeDocument/2006/relationships/image" Target="../media/image-23-7.svg"/><Relationship Id="rId8" Type="http://schemas.openxmlformats.org/officeDocument/2006/relationships/image" Target="../media/image-23-8.png"/><Relationship Id="rId9" Type="http://schemas.openxmlformats.org/officeDocument/2006/relationships/image" Target="../media/image-23-9.svg"/><Relationship Id="rId10" Type="http://schemas.openxmlformats.org/officeDocument/2006/relationships/image" Target="../media/image-23-10.png"/><Relationship Id="rId11" Type="http://schemas.openxmlformats.org/officeDocument/2006/relationships/image" Target="../media/image-23-11.svg"/><Relationship Id="rId12" Type="http://schemas.openxmlformats.org/officeDocument/2006/relationships/image" Target="../media/image-23-12.png"/><Relationship Id="rId13" Type="http://schemas.openxmlformats.org/officeDocument/2006/relationships/image" Target="../media/image-23-13.svg"/><Relationship Id="rId14" Type="http://schemas.openxmlformats.org/officeDocument/2006/relationships/image" Target="../media/image-23-14.png"/><Relationship Id="rId15" Type="http://schemas.openxmlformats.org/officeDocument/2006/relationships/image" Target="../media/image-23-15.svg"/><Relationship Id="rId16" Type="http://schemas.openxmlformats.org/officeDocument/2006/relationships/image" Target="../media/image-23-16.png"/><Relationship Id="rId17" Type="http://schemas.openxmlformats.org/officeDocument/2006/relationships/image" Target="../media/image-23-17.svg"/><Relationship Id="rId18" Type="http://schemas.openxmlformats.org/officeDocument/2006/relationships/image" Target="../media/image-23-18.png"/><Relationship Id="rId19" Type="http://schemas.openxmlformats.org/officeDocument/2006/relationships/image" Target="../media/image-23-19.svg"/><Relationship Id="rId20" Type="http://schemas.openxmlformats.org/officeDocument/2006/relationships/image" Target="../media/image-23-20.png"/><Relationship Id="rId21" Type="http://schemas.openxmlformats.org/officeDocument/2006/relationships/image" Target="../media/image-23-21.svg"/><Relationship Id="rId22" Type="http://schemas.openxmlformats.org/officeDocument/2006/relationships/image" Target="../media/image-23-22.png"/><Relationship Id="rId23" Type="http://schemas.openxmlformats.org/officeDocument/2006/relationships/image" Target="../media/image-23-23.sv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svg"/><Relationship Id="rId6" Type="http://schemas.openxmlformats.org/officeDocument/2006/relationships/image" Target="../media/image-24-6.png"/><Relationship Id="rId7" Type="http://schemas.openxmlformats.org/officeDocument/2006/relationships/image" Target="../media/image-24-7.svg"/><Relationship Id="rId8" Type="http://schemas.openxmlformats.org/officeDocument/2006/relationships/image" Target="../media/image-24-8.png"/><Relationship Id="rId9" Type="http://schemas.openxmlformats.org/officeDocument/2006/relationships/image" Target="../media/image-24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jpeg"/><Relationship Id="rId2" Type="http://schemas.openxmlformats.org/officeDocument/2006/relationships/image" Target="../media/image-25-2.jpg"/><Relationship Id="rId3" Type="http://schemas.openxmlformats.org/officeDocument/2006/relationships/image" Target="../media/image-25-3.png"/><Relationship Id="rId4" Type="http://schemas.openxmlformats.org/officeDocument/2006/relationships/image" Target="../media/image-25-4.svg"/><Relationship Id="rId5" Type="http://schemas.openxmlformats.org/officeDocument/2006/relationships/image" Target="../media/image-25-5.png"/><Relationship Id="rId6" Type="http://schemas.openxmlformats.org/officeDocument/2006/relationships/image" Target="../media/image-25-6.svg"/><Relationship Id="rId7" Type="http://schemas.openxmlformats.org/officeDocument/2006/relationships/image" Target="../media/image-25-7.png"/><Relationship Id="rId8" Type="http://schemas.openxmlformats.org/officeDocument/2006/relationships/image" Target="../media/image-25-8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jpeg"/><Relationship Id="rId2" Type="http://schemas.openxmlformats.org/officeDocument/2006/relationships/image" Target="../media/image-26-2.png"/><Relationship Id="rId3" Type="http://schemas.openxmlformats.org/officeDocument/2006/relationships/image" Target="../media/image-26-3.svg"/><Relationship Id="rId4" Type="http://schemas.openxmlformats.org/officeDocument/2006/relationships/image" Target="../media/image-26-4.png"/><Relationship Id="rId5" Type="http://schemas.openxmlformats.org/officeDocument/2006/relationships/image" Target="../media/image-26-5.svg"/><Relationship Id="rId6" Type="http://schemas.openxmlformats.org/officeDocument/2006/relationships/image" Target="../media/image-26-6.png"/><Relationship Id="rId7" Type="http://schemas.openxmlformats.org/officeDocument/2006/relationships/image" Target="../media/image-26-7.svg"/><Relationship Id="rId8" Type="http://schemas.openxmlformats.org/officeDocument/2006/relationships/image" Target="../media/image-26-8.png"/><Relationship Id="rId9" Type="http://schemas.openxmlformats.org/officeDocument/2006/relationships/image" Target="../media/image-26-9.svg"/><Relationship Id="rId10" Type="http://schemas.openxmlformats.org/officeDocument/2006/relationships/image" Target="../media/image-26-10.png"/><Relationship Id="rId11" Type="http://schemas.openxmlformats.org/officeDocument/2006/relationships/image" Target="../media/image-26-11.svg"/><Relationship Id="rId12" Type="http://schemas.openxmlformats.org/officeDocument/2006/relationships/image" Target="../media/image-26-12.png"/><Relationship Id="rId13" Type="http://schemas.openxmlformats.org/officeDocument/2006/relationships/image" Target="../media/image-26-13.sv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jpeg"/><Relationship Id="rId2" Type="http://schemas.openxmlformats.org/officeDocument/2006/relationships/image" Target="../media/image-27-2.png"/><Relationship Id="rId3" Type="http://schemas.openxmlformats.org/officeDocument/2006/relationships/image" Target="../media/image-27-3.svg"/><Relationship Id="rId4" Type="http://schemas.openxmlformats.org/officeDocument/2006/relationships/image" Target="../media/image-27-4.png"/><Relationship Id="rId5" Type="http://schemas.openxmlformats.org/officeDocument/2006/relationships/image" Target="../media/image-27-5.svg"/><Relationship Id="rId6" Type="http://schemas.openxmlformats.org/officeDocument/2006/relationships/image" Target="../media/image-27-6.png"/><Relationship Id="rId7" Type="http://schemas.openxmlformats.org/officeDocument/2006/relationships/image" Target="../media/image-27-7.svg"/><Relationship Id="rId8" Type="http://schemas.openxmlformats.org/officeDocument/2006/relationships/image" Target="../media/image-27-8.png"/><Relationship Id="rId9" Type="http://schemas.openxmlformats.org/officeDocument/2006/relationships/image" Target="../media/image-27-9.svg"/><Relationship Id="rId10" Type="http://schemas.openxmlformats.org/officeDocument/2006/relationships/image" Target="../media/image-27-10.png"/><Relationship Id="rId11" Type="http://schemas.openxmlformats.org/officeDocument/2006/relationships/image" Target="../media/image-27-11.svg"/><Relationship Id="rId12" Type="http://schemas.openxmlformats.org/officeDocument/2006/relationships/image" Target="../media/image-27-12.png"/><Relationship Id="rId13" Type="http://schemas.openxmlformats.org/officeDocument/2006/relationships/image" Target="../media/image-27-13.svg"/><Relationship Id="rId14" Type="http://schemas.openxmlformats.org/officeDocument/2006/relationships/image" Target="../media/image-27-14.png"/><Relationship Id="rId15" Type="http://schemas.openxmlformats.org/officeDocument/2006/relationships/image" Target="../media/image-27-15.svg"/><Relationship Id="rId16" Type="http://schemas.openxmlformats.org/officeDocument/2006/relationships/image" Target="../media/image-27-16.png"/><Relationship Id="rId17" Type="http://schemas.openxmlformats.org/officeDocument/2006/relationships/image" Target="../media/image-27-17.svg"/><Relationship Id="rId18" Type="http://schemas.openxmlformats.org/officeDocument/2006/relationships/image" Target="../media/image-27-18.png"/><Relationship Id="rId19" Type="http://schemas.openxmlformats.org/officeDocument/2006/relationships/image" Target="../media/image-27-19.svg"/><Relationship Id="rId20" Type="http://schemas.openxmlformats.org/officeDocument/2006/relationships/image" Target="../media/image-27-20.png"/><Relationship Id="rId21" Type="http://schemas.openxmlformats.org/officeDocument/2006/relationships/image" Target="../media/image-27-21.svg"/><Relationship Id="rId22" Type="http://schemas.openxmlformats.org/officeDocument/2006/relationships/image" Target="../media/image-27-22.png"/><Relationship Id="rId23" Type="http://schemas.openxmlformats.org/officeDocument/2006/relationships/image" Target="../media/image-27-23.svg"/><Relationship Id="rId24" Type="http://schemas.openxmlformats.org/officeDocument/2006/relationships/image" Target="../media/image-27-24.png"/><Relationship Id="rId25" Type="http://schemas.openxmlformats.org/officeDocument/2006/relationships/image" Target="../media/image-27-25.svg"/><Relationship Id="rId26" Type="http://schemas.openxmlformats.org/officeDocument/2006/relationships/image" Target="../media/image-27-26.png"/><Relationship Id="rId27" Type="http://schemas.openxmlformats.org/officeDocument/2006/relationships/image" Target="../media/image-27-27.svg"/><Relationship Id="rId28" Type="http://schemas.openxmlformats.org/officeDocument/2006/relationships/image" Target="../media/image-27-28.png"/><Relationship Id="rId29" Type="http://schemas.openxmlformats.org/officeDocument/2006/relationships/image" Target="../media/image-27-29.svg"/><Relationship Id="rId30" Type="http://schemas.openxmlformats.org/officeDocument/2006/relationships/image" Target="../media/image-27-30.png"/><Relationship Id="rId31" Type="http://schemas.openxmlformats.org/officeDocument/2006/relationships/image" Target="../media/image-27-31.svg"/><Relationship Id="rId32" Type="http://schemas.openxmlformats.org/officeDocument/2006/relationships/slideLayout" Target="../slideLayouts/slideLayout1.xml"/><Relationship Id="rId3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4-3.png"/><Relationship Id="rId4" Type="http://schemas.openxmlformats.org/officeDocument/2006/relationships/image" Target="../media/image-28-4.png"/><Relationship Id="rId5" Type="http://schemas.openxmlformats.org/officeDocument/2006/relationships/image" Target="../media/image-28-5.svg"/><Relationship Id="rId6" Type="http://schemas.openxmlformats.org/officeDocument/2006/relationships/image" Target="../media/image-28-6.png"/><Relationship Id="rId7" Type="http://schemas.openxmlformats.org/officeDocument/2006/relationships/image" Target="../media/image-28-7.svg"/><Relationship Id="rId8" Type="http://schemas.openxmlformats.org/officeDocument/2006/relationships/image" Target="../media/image-28-8.png"/><Relationship Id="rId9" Type="http://schemas.openxmlformats.org/officeDocument/2006/relationships/image" Target="../media/image-28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jpeg"/><Relationship Id="rId2" Type="http://schemas.openxmlformats.org/officeDocument/2006/relationships/image" Target="../media/image-29-2.png"/><Relationship Id="rId3" Type="http://schemas.openxmlformats.org/officeDocument/2006/relationships/image" Target="../media/image-29-2.png"/><Relationship Id="rId4" Type="http://schemas.openxmlformats.org/officeDocument/2006/relationships/image" Target="../media/image-29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svg"/><Relationship Id="rId12" Type="http://schemas.openxmlformats.org/officeDocument/2006/relationships/image" Target="../media/image-3-12.png"/><Relationship Id="rId13" Type="http://schemas.openxmlformats.org/officeDocument/2006/relationships/image" Target="../media/image-3-13.svg"/><Relationship Id="rId14" Type="http://schemas.openxmlformats.org/officeDocument/2006/relationships/image" Target="../media/image-3-14.png"/><Relationship Id="rId15" Type="http://schemas.openxmlformats.org/officeDocument/2006/relationships/image" Target="../media/image-3-15.svg"/><Relationship Id="rId16" Type="http://schemas.openxmlformats.org/officeDocument/2006/relationships/image" Target="../media/image-3-16.png"/><Relationship Id="rId17" Type="http://schemas.openxmlformats.org/officeDocument/2006/relationships/image" Target="../media/image-3-17.svg"/><Relationship Id="rId18" Type="http://schemas.openxmlformats.org/officeDocument/2006/relationships/image" Target="../media/image-3-18.png"/><Relationship Id="rId19" Type="http://schemas.openxmlformats.org/officeDocument/2006/relationships/image" Target="../media/image-3-19.svg"/><Relationship Id="rId20" Type="http://schemas.openxmlformats.org/officeDocument/2006/relationships/image" Target="../media/image-3-20.png"/><Relationship Id="rId21" Type="http://schemas.openxmlformats.org/officeDocument/2006/relationships/image" Target="../media/image-3-21.sv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jpeg"/><Relationship Id="rId2" Type="http://schemas.openxmlformats.org/officeDocument/2006/relationships/image" Target="../media/image-30-2.png"/><Relationship Id="rId3" Type="http://schemas.openxmlformats.org/officeDocument/2006/relationships/image" Target="../media/image-30-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31-3.png"/><Relationship Id="rId4" Type="http://schemas.openxmlformats.org/officeDocument/2006/relationships/image" Target="../media/image-31-4.svg"/><Relationship Id="rId5" Type="http://schemas.openxmlformats.org/officeDocument/2006/relationships/image" Target="../media/image-31-5.png"/><Relationship Id="rId6" Type="http://schemas.openxmlformats.org/officeDocument/2006/relationships/image" Target="../media/image-31-6.svg"/><Relationship Id="rId7" Type="http://schemas.openxmlformats.org/officeDocument/2006/relationships/image" Target="../media/image-31-7.jpe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4-3.pn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image" Target="../media/image-4-2.jpg"/><Relationship Id="rId3" Type="http://schemas.openxmlformats.org/officeDocument/2006/relationships/image" Target="../media/image-4-3.pn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image" Target="../media/image-9-10.png"/><Relationship Id="rId11" Type="http://schemas.openxmlformats.org/officeDocument/2006/relationships/image" Target="../media/image-9-11.svg"/><Relationship Id="rId12" Type="http://schemas.openxmlformats.org/officeDocument/2006/relationships/image" Target="../media/image-9-12.png"/><Relationship Id="rId13" Type="http://schemas.openxmlformats.org/officeDocument/2006/relationships/image" Target="../media/image-9-13.svg"/><Relationship Id="rId14" Type="http://schemas.openxmlformats.org/officeDocument/2006/relationships/image" Target="../media/image-9-14.png"/><Relationship Id="rId15" Type="http://schemas.openxmlformats.org/officeDocument/2006/relationships/image" Target="../media/image-9-15.svg"/><Relationship Id="rId16" Type="http://schemas.openxmlformats.org/officeDocument/2006/relationships/image" Target="../media/image-9-16.png"/><Relationship Id="rId17" Type="http://schemas.openxmlformats.org/officeDocument/2006/relationships/image" Target="../media/image-9-17.svg"/><Relationship Id="rId18" Type="http://schemas.openxmlformats.org/officeDocument/2006/relationships/image" Target="../media/image-9-18.png"/><Relationship Id="rId19" Type="http://schemas.openxmlformats.org/officeDocument/2006/relationships/image" Target="../media/image-9-19.sv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18-d2sh1rm1bb2p4onbp35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4649" y="5105401"/>
            <a:ext cx="10474576" cy="3018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8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 Facial de Ingreso con Insights de Producción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12928" y="685800"/>
            <a:ext cx="342943" cy="3556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912928" y="685800"/>
            <a:ext cx="342943" cy="355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357484" y="685800"/>
            <a:ext cx="342943" cy="355600"/>
          </a:xfrm>
          <a:prstGeom prst="ellipse">
            <a:avLst/>
          </a:prstGeom>
          <a:solidFill>
            <a:srgbClr val="718BA3"/>
          </a:solidFill>
          <a:ln/>
        </p:spPr>
      </p:sp>
      <p:sp>
        <p:nvSpPr>
          <p:cNvPr id="7" name="Text 4"/>
          <p:cNvSpPr/>
          <p:nvPr/>
        </p:nvSpPr>
        <p:spPr>
          <a:xfrm>
            <a:off x="1357484" y="685800"/>
            <a:ext cx="342943" cy="355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1" descr="https://kimi-img.moonshot.cn/pub/slides/slides_tmpl/image/25-09-04-12:09:12-d2sh1q61bb2p4onbp29g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2038" y="685800"/>
            <a:ext cx="355644" cy="35560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14770360" y="4038600"/>
            <a:ext cx="824929" cy="824826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4770360" y="4038600"/>
            <a:ext cx="824929" cy="82482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5132525" y="4038600"/>
            <a:ext cx="824929" cy="824826"/>
          </a:xfrm>
          <a:prstGeom prst="ellipse">
            <a:avLst/>
          </a:prstGeom>
          <a:solidFill>
            <a:srgbClr val="D9D9D9">
              <a:alpha val="5098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5132525" y="4038600"/>
            <a:ext cx="824929" cy="82482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15494689" y="4038600"/>
            <a:ext cx="824929" cy="824826"/>
          </a:xfrm>
          <a:prstGeom prst="ellipse">
            <a:avLst/>
          </a:prstGeom>
          <a:solidFill>
            <a:srgbClr val="D9D9D9">
              <a:alpha val="10196"/>
            </a:srgbClr>
          </a:solidFill>
          <a:ln w="12700">
            <a:solidFill>
              <a:srgbClr val="FFFFFF">
                <a:alpha val="30196"/>
              </a:srgbClr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5494689" y="4038600"/>
            <a:ext cx="824929" cy="82482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15856851" y="4038600"/>
            <a:ext cx="824929" cy="824826"/>
          </a:xfrm>
          <a:prstGeom prst="ellipse">
            <a:avLst/>
          </a:prstGeom>
          <a:solidFill>
            <a:srgbClr val="D9D9D9">
              <a:alpha val="14902"/>
            </a:srgbClr>
          </a:solidFill>
          <a:ln w="12700">
            <a:solidFill>
              <a:srgbClr val="FFFFFF">
                <a:alpha val="40000"/>
              </a:srgbClr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5856851" y="4038600"/>
            <a:ext cx="824929" cy="82482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16219016" y="4038600"/>
            <a:ext cx="824929" cy="824826"/>
          </a:xfrm>
          <a:prstGeom prst="ellipse">
            <a:avLst/>
          </a:prstGeom>
          <a:solidFill>
            <a:srgbClr val="D9D9D9">
              <a:alpha val="20000"/>
            </a:srgbClr>
          </a:solidFill>
          <a:ln w="12700">
            <a:solidFill>
              <a:srgbClr val="FFFFFF">
                <a:alpha val="50196"/>
              </a:srgbClr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6219016" y="4038600"/>
            <a:ext cx="824929" cy="82482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2" descr="https://kimi-img.moonshot.cn/pub/slides/slides_tmpl/image/25-09-04-12:09:12-d2sh1q61bb2p4onbp2a0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79961" y="10185401"/>
            <a:ext cx="12702" cy="1670813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9-04-12:09:12-d2sh1q61bb2p4onbp2ag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9936" y="11308414"/>
            <a:ext cx="502420" cy="562952"/>
          </a:xfrm>
          <a:prstGeom prst="rect">
            <a:avLst/>
          </a:prstGeom>
        </p:spPr>
      </p:pic>
      <p:pic>
        <p:nvPicPr>
          <p:cNvPr id="21" name="Image 4" descr="https://kimi-img.moonshot.cn/pub/slides/slides_tmpl/image/25-09-04-12:09:12-d2sh1q61bb2p4onbp2b0.sv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80267" y="11308414"/>
            <a:ext cx="502420" cy="562952"/>
          </a:xfrm>
          <a:prstGeom prst="rect">
            <a:avLst/>
          </a:prstGeom>
        </p:spPr>
      </p:pic>
      <p:pic>
        <p:nvPicPr>
          <p:cNvPr id="22" name="Image 5" descr="https://kimi-img.moonshot.cn/pub/slides/slides_tmpl/image/25-09-04-12:09:13-d2sh1qe1bb2p4onbp2bg.sv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67960" y="1035050"/>
            <a:ext cx="14073359" cy="12700"/>
          </a:xfrm>
          <a:prstGeom prst="rect">
            <a:avLst/>
          </a:prstGeom>
        </p:spPr>
      </p:pic>
      <p:sp>
        <p:nvSpPr>
          <p:cNvPr id="23" name="Shape 15"/>
          <p:cNvSpPr/>
          <p:nvPr/>
        </p:nvSpPr>
        <p:spPr>
          <a:xfrm>
            <a:off x="19241319" y="952500"/>
            <a:ext cx="165121" cy="165100"/>
          </a:xfrm>
          <a:prstGeom prst="ellipse">
            <a:avLst/>
          </a:prstGeom>
          <a:solidFill>
            <a:srgbClr val="D9D9D9"/>
          </a:solidFill>
          <a:ln/>
        </p:spPr>
      </p:sp>
      <p:sp>
        <p:nvSpPr>
          <p:cNvPr id="24" name="Text 16"/>
          <p:cNvSpPr/>
          <p:nvPr/>
        </p:nvSpPr>
        <p:spPr>
          <a:xfrm>
            <a:off x="19241319" y="952500"/>
            <a:ext cx="165121" cy="165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17"/>
          <p:cNvSpPr/>
          <p:nvPr/>
        </p:nvSpPr>
        <p:spPr>
          <a:xfrm>
            <a:off x="12445970" y="3657600"/>
            <a:ext cx="165121" cy="165100"/>
          </a:xfrm>
          <a:prstGeom prst="ellipse">
            <a:avLst/>
          </a:prstGeom>
          <a:solidFill>
            <a:srgbClr val="D9D9D9"/>
          </a:solidFill>
          <a:ln/>
        </p:spPr>
      </p:sp>
      <p:sp>
        <p:nvSpPr>
          <p:cNvPr id="26" name="Text 18"/>
          <p:cNvSpPr/>
          <p:nvPr/>
        </p:nvSpPr>
        <p:spPr>
          <a:xfrm>
            <a:off x="12445970" y="3657600"/>
            <a:ext cx="165121" cy="165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19"/>
          <p:cNvSpPr/>
          <p:nvPr/>
        </p:nvSpPr>
        <p:spPr>
          <a:xfrm>
            <a:off x="5079049" y="952500"/>
            <a:ext cx="165121" cy="165100"/>
          </a:xfrm>
          <a:prstGeom prst="ellipse">
            <a:avLst/>
          </a:prstGeom>
          <a:solidFill>
            <a:srgbClr val="D9D9D9"/>
          </a:solidFill>
          <a:ln/>
        </p:spPr>
      </p:sp>
      <p:sp>
        <p:nvSpPr>
          <p:cNvPr id="28" name="Text 20"/>
          <p:cNvSpPr/>
          <p:nvPr/>
        </p:nvSpPr>
        <p:spPr>
          <a:xfrm>
            <a:off x="5079049" y="952500"/>
            <a:ext cx="165121" cy="165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1"/>
          <p:cNvSpPr/>
          <p:nvPr/>
        </p:nvSpPr>
        <p:spPr>
          <a:xfrm>
            <a:off x="12153832" y="660400"/>
            <a:ext cx="749394" cy="749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0" name="Text 22"/>
          <p:cNvSpPr/>
          <p:nvPr/>
        </p:nvSpPr>
        <p:spPr>
          <a:xfrm>
            <a:off x="12153832" y="660400"/>
            <a:ext cx="749394" cy="749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1" name="Image 6" descr="https://kimi-img.moonshot.cn/pub/slides/slides_tmpl/image/25-09-04-12:09:13-d2sh1qe1bb2p4onbp2c0.sv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528529" y="1422400"/>
            <a:ext cx="12702" cy="223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Insights de desperdicio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46830" y="5664200"/>
            <a:ext cx="73660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Acciones sugeridas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46830" y="9144000"/>
            <a:ext cx="73660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Análisis de datos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4147982" y="5295901"/>
            <a:ext cx="8272967" cy="2683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Este insight permite focalizar acciones correctivas en estos productos específicos sin dispersar recursos, mejorando la eficiencia operativa.</a:t>
            </a:r>
            <a:endParaRPr lang="en-US" sz="1600" dirty="0"/>
          </a:p>
        </p:txBody>
      </p:sp>
      <p:pic>
        <p:nvPicPr>
          <p:cNvPr id="5" name="Image 0" descr="https://kimi-img.moonshot.cn/pub/slides/slides_tmpl/image/25-09-04-12:09:23-d2sh1su1bb2p4onbp3e0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8773" y="4889501"/>
            <a:ext cx="20233629" cy="635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147982" y="8902701"/>
            <a:ext cx="8272967" cy="2683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dataset de producción muestra que tres productos concentran el 68 % del desperdicio total mensual, con lotes de yogur frutilla y queso crema presentando mermas sistemáticas superiores al 5 %.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9-04-12:09:23-d2sh1su1bb2p4onbp3e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8773" y="8496301"/>
            <a:ext cx="20233629" cy="6353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 rot="19800000">
            <a:off x="2232817" y="5802825"/>
            <a:ext cx="891262" cy="891150"/>
          </a:xfrm>
          <a:prstGeom prst="ellipse">
            <a:avLst/>
          </a:prstGeom>
          <a:solidFill>
            <a:srgbClr val="171824"/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 rot="19800000">
            <a:off x="2232817" y="5802825"/>
            <a:ext cx="891262" cy="8911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2166152" y="5969001"/>
            <a:ext cx="1024595" cy="681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751232" y="1308101"/>
            <a:ext cx="1101651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Alta concentración de merma en pocos productos clave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 rot="19800000">
            <a:off x="2232817" y="9282625"/>
            <a:ext cx="891262" cy="891150"/>
          </a:xfrm>
          <a:prstGeom prst="ellipse">
            <a:avLst/>
          </a:prstGeom>
          <a:solidFill>
            <a:srgbClr val="171824"/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 rot="19800000">
            <a:off x="2232817" y="9282625"/>
            <a:ext cx="891262" cy="8911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2166152" y="9448801"/>
            <a:ext cx="1024595" cy="681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Insights de horas trabajadas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7-d2sh1tu1bb2p4onbp4b0.jpg">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141556" y="457200"/>
            <a:ext cx="10605826" cy="125095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24-d2sh1t61bb2p4onbp3qg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1937" y="457200"/>
            <a:ext cx="5652206" cy="125095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2:09:24-d2sh1t61bb2p4onbp3p0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46569" y="12350801"/>
            <a:ext cx="317540" cy="952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2:09:24-d2sh1t61bb2p4onbp3pg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05388" y="12192000"/>
            <a:ext cx="9526" cy="317500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>
            <a:off x="12915928" y="4178300"/>
            <a:ext cx="4216927" cy="1308100"/>
          </a:xfrm>
          <a:prstGeom prst="roundRect">
            <a:avLst>
              <a:gd name="adj" fmla="val 29359"/>
            </a:avLst>
          </a:prstGeom>
          <a:solidFill>
            <a:srgbClr val="D9D9D9"/>
          </a:solidFill>
          <a:ln/>
        </p:spPr>
      </p:sp>
      <p:sp>
        <p:nvSpPr>
          <p:cNvPr id="7" name="Text 1"/>
          <p:cNvSpPr/>
          <p:nvPr/>
        </p:nvSpPr>
        <p:spPr>
          <a:xfrm>
            <a:off x="12915928" y="4178300"/>
            <a:ext cx="4216927" cy="1308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13377419" y="4362451"/>
            <a:ext cx="3293945" cy="1058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17182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Análisis de horas trabajadas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12941332" y="6540501"/>
            <a:ext cx="4284669" cy="494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análisis de ingresos y egresos muestra una dispersión del 22 % en horas trabajadas entre operarios del mismo turno, con algunos empleados acumulando sistemáticamente menos horas.</a:t>
            </a:r>
            <a:endParaRPr lang="en-US" sz="1600" dirty="0"/>
          </a:p>
        </p:txBody>
      </p:sp>
      <p:pic>
        <p:nvPicPr>
          <p:cNvPr id="10" name="Image 4" descr="https://kimi-img.moonshot.cn/pub/slides/slides_tmpl/image/25-09-04-12:09:24-d2sh1t61bb2p4onbp3r0.sv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41331" y="11774488"/>
            <a:ext cx="4147068" cy="9525"/>
          </a:xfrm>
          <a:prstGeom prst="rect">
            <a:avLst/>
          </a:prstGeom>
        </p:spPr>
      </p:pic>
      <p:pic>
        <p:nvPicPr>
          <p:cNvPr id="11" name="Image 5" descr="https://kimi-img.moonshot.cn/pub/slides/slides_tmpl/image/25-09-04-12:09:24-d2sh1t61bb2p4onbp3rg.sv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123578" y="457200"/>
            <a:ext cx="5652206" cy="12509500"/>
          </a:xfrm>
          <a:prstGeom prst="rect">
            <a:avLst/>
          </a:prstGeom>
        </p:spPr>
      </p:pic>
      <p:pic>
        <p:nvPicPr>
          <p:cNvPr id="12" name="Image 6" descr="https://kimi-img.moonshot.cn/pub/slides/slides_tmpl/image/25-09-04-12:09:24-d2sh1t61bb2p4onbp3p0.sv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778210" y="12350801"/>
            <a:ext cx="317540" cy="9525"/>
          </a:xfrm>
          <a:prstGeom prst="rect">
            <a:avLst/>
          </a:prstGeom>
        </p:spPr>
      </p:pic>
      <p:pic>
        <p:nvPicPr>
          <p:cNvPr id="13" name="Image 7" descr="https://kimi-img.moonshot.cn/pub/slides/slides_tmpl/image/25-09-04-12:09:24-d2sh1t61bb2p4onbp3pg.sv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937030" y="12192000"/>
            <a:ext cx="9526" cy="317500"/>
          </a:xfrm>
          <a:prstGeom prst="rect">
            <a:avLst/>
          </a:prstGeom>
        </p:spPr>
      </p:pic>
      <p:sp>
        <p:nvSpPr>
          <p:cNvPr id="14" name="Shape 4"/>
          <p:cNvSpPr/>
          <p:nvPr/>
        </p:nvSpPr>
        <p:spPr>
          <a:xfrm>
            <a:off x="18847570" y="4178300"/>
            <a:ext cx="4216927" cy="1308100"/>
          </a:xfrm>
          <a:prstGeom prst="roundRect">
            <a:avLst>
              <a:gd name="adj" fmla="val 29359"/>
            </a:avLst>
          </a:prstGeom>
          <a:solidFill>
            <a:srgbClr val="D9D9D9"/>
          </a:solidFill>
          <a:ln/>
        </p:spPr>
      </p:sp>
      <p:sp>
        <p:nvSpPr>
          <p:cNvPr id="15" name="Text 5"/>
          <p:cNvSpPr/>
          <p:nvPr/>
        </p:nvSpPr>
        <p:spPr>
          <a:xfrm>
            <a:off x="18847570" y="4178300"/>
            <a:ext cx="4216927" cy="1308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19309061" y="4362451"/>
            <a:ext cx="3293945" cy="1058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17182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Impacto en la gestión</a:t>
            </a:r>
            <a:endParaRPr lang="en-US" sz="1600" dirty="0"/>
          </a:p>
        </p:txBody>
      </p:sp>
      <p:sp>
        <p:nvSpPr>
          <p:cNvPr id="17" name="Text 7"/>
          <p:cNvSpPr/>
          <p:nvPr/>
        </p:nvSpPr>
        <p:spPr>
          <a:xfrm>
            <a:off x="18872973" y="6540501"/>
            <a:ext cx="4284669" cy="494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Este insight justifica la necesidad del control facial automático para eliminar la subjetividad de los registros manuales y equilibrar la carga laboral.</a:t>
            </a:r>
            <a:endParaRPr lang="en-US" sz="1600" dirty="0"/>
          </a:p>
        </p:txBody>
      </p:sp>
      <p:pic>
        <p:nvPicPr>
          <p:cNvPr id="18" name="Image 8" descr="https://kimi-img.moonshot.cn/pub/slides/slides_tmpl/image/25-09-04-12:09:24-d2sh1t61bb2p4onbp3r0.sv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872972" y="11774488"/>
            <a:ext cx="4147068" cy="9525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903651" y="1219201"/>
            <a:ext cx="7498170" cy="1337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Variabilidad de horas entre empleados y turnos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Insights de stock y vencimiento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6-d2sh1tm1bb2p4onbp41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004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7483" y="1244601"/>
            <a:ext cx="11829412" cy="1337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Riesgo de pérdida por productos próximos a vencer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4-12:09:15-d2sh1qu1bb2p4onbp2k0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7483" y="9280525"/>
            <a:ext cx="9234054" cy="63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57483" y="9613901"/>
            <a:ext cx="9352602" cy="1528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18 % del inventario valorizado vence en los próximos 30 días, concentrado principalmente en aditivos y saborizantes, lo que representa un riesgo de pérdida económico.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357483" y="8534400"/>
            <a:ext cx="6172972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Análisis de stock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04-12:09:24-d2sh1t61bb2p4onbp3p0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32667" y="8794801"/>
            <a:ext cx="317540" cy="9525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9-04-12:09:24-d2sh1t61bb2p4onbp3pg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1487" y="8636000"/>
            <a:ext cx="9526" cy="3175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04-12:09:24-d2sh1t61bb2p4onbp3q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1338" y="7899400"/>
            <a:ext cx="1384473" cy="13843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9791338" y="7899400"/>
            <a:ext cx="1384473" cy="1384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9791338" y="7899400"/>
            <a:ext cx="1384473" cy="1384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9211299" y="8077201"/>
            <a:ext cx="2544551" cy="135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pic>
        <p:nvPicPr>
          <p:cNvPr id="13" name="Image 5" descr="https://kimi-img.moonshot.cn/pub/slides/slides_tmpl/image/25-09-04-12:09:15-d2sh1qu1bb2p4onbp2k0.sv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71372" y="9280525"/>
            <a:ext cx="9234054" cy="635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2471372" y="9613901"/>
            <a:ext cx="9352602" cy="1528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Este insight permite priorizar la distribución o reprocesamiento de esos lotes antes de incurrir en pérdidas, optimizando la gestión del stock.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12471372" y="8534400"/>
            <a:ext cx="6172972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Acciones sugeridas</a:t>
            </a:r>
            <a:endParaRPr lang="en-US" sz="1600" dirty="0"/>
          </a:p>
        </p:txBody>
      </p:sp>
      <p:pic>
        <p:nvPicPr>
          <p:cNvPr id="16" name="Image 6" descr="https://kimi-img.moonshot.cn/pub/slides/slides_tmpl/image/25-09-04-12:09:24-d2sh1t61bb2p4onbp3p0.sv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146556" y="8794801"/>
            <a:ext cx="317540" cy="9525"/>
          </a:xfrm>
          <a:prstGeom prst="rect">
            <a:avLst/>
          </a:prstGeom>
        </p:spPr>
      </p:pic>
      <p:pic>
        <p:nvPicPr>
          <p:cNvPr id="17" name="Image 7" descr="https://kimi-img.moonshot.cn/pub/slides/slides_tmpl/image/25-09-04-12:09:24-d2sh1t61bb2p4onbp3pg.sv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305376" y="8636000"/>
            <a:ext cx="9526" cy="317500"/>
          </a:xfrm>
          <a:prstGeom prst="rect">
            <a:avLst/>
          </a:prstGeom>
        </p:spPr>
      </p:pic>
      <p:pic>
        <p:nvPicPr>
          <p:cNvPr id="18" name="Image 8" descr="https://kimi-img.moonshot.cn/pub/slides/slides_tmpl/image/25-09-04-12:09:24-d2sh1t61bb2p4onbp3q0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905227" y="7899400"/>
            <a:ext cx="1384473" cy="1384300"/>
          </a:xfrm>
          <a:prstGeom prst="rect">
            <a:avLst/>
          </a:prstGeom>
        </p:spPr>
      </p:pic>
      <p:sp>
        <p:nvSpPr>
          <p:cNvPr id="19" name="Shape 8"/>
          <p:cNvSpPr/>
          <p:nvPr/>
        </p:nvSpPr>
        <p:spPr>
          <a:xfrm>
            <a:off x="20905227" y="7899400"/>
            <a:ext cx="1384473" cy="1384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0" name="Text 9"/>
          <p:cNvSpPr/>
          <p:nvPr/>
        </p:nvSpPr>
        <p:spPr>
          <a:xfrm>
            <a:off x="20905227" y="7899400"/>
            <a:ext cx="1384473" cy="1384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0"/>
          <p:cNvSpPr/>
          <p:nvPr/>
        </p:nvSpPr>
        <p:spPr>
          <a:xfrm>
            <a:off x="20325188" y="8077201"/>
            <a:ext cx="2544551" cy="135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Insights de dependencia de proveedores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57483" y="1244601"/>
            <a:ext cx="11829412" cy="1337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Concentración de stock en pocos proveedores críticos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9-04-12:09:24-d2sh1t61bb2p4onbp3s0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8531" y="5711825"/>
            <a:ext cx="4521765" cy="63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8531" y="6045201"/>
            <a:ext cx="4640313" cy="4347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Dos proveedores aportan el 54 % del stock total de ingredientes clave como leche en polvo y cuajo, lo que representa un riesgo de paralización en caso de retrasos.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738530" y="4318000"/>
            <a:ext cx="467418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Análisis de proveedores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09-04-12:09:24-d2sh1t61bb2p4onbp3s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2633" y="7807325"/>
            <a:ext cx="4521765" cy="63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52633" y="8140701"/>
            <a:ext cx="4640313" cy="4347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Este insight sugiere negociar lotes más pequeños y frecuentes o buscar fuentes alternativas para reducir la dependencia de estos proveedores críticos.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352632" y="6413500"/>
            <a:ext cx="467418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Acciones sugeridas</a:t>
            </a:r>
            <a:endParaRPr lang="en-US" sz="1600" dirty="0"/>
          </a:p>
        </p:txBody>
      </p:sp>
      <p:pic>
        <p:nvPicPr>
          <p:cNvPr id="9" name="Image 2" descr="https://kimi-img.moonshot.cn/pub/slides/slides_tmpl/image/25-09-04-12:09:25-d2sh1te1bb2p4onbp3t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5927" y="2715884"/>
            <a:ext cx="4813120" cy="4789816"/>
          </a:xfrm>
          <a:prstGeom prst="rect">
            <a:avLst/>
          </a:prstGeom>
        </p:spPr>
      </p:pic>
      <p:pic>
        <p:nvPicPr>
          <p:cNvPr id="10" name="Image 3" descr="https://kimi-img.moonshot.cn/pub/slides/slides_tmpl/image/25-09-04-12:09:25-d2sh1te1bb2p4onbp3sg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9806" y="4318000"/>
            <a:ext cx="9526" cy="8051800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9-04-12:09:28-d2sh1u61bb2p4onbp4g0.jp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58458" y="7581900"/>
            <a:ext cx="4979022" cy="4978400"/>
          </a:xfrm>
          <a:prstGeom prst="rect">
            <a:avLst/>
          </a:prstGeom>
        </p:spPr>
      </p:pic>
      <p:pic>
        <p:nvPicPr>
          <p:cNvPr id="12" name="Image 5" descr="https://kimi-img.moonshot.cn/pub/slides/slides_tmpl/image/25-09-04-12:09:25-d2sh1te1bb2p4onbp3tg.sv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721553" y="971550"/>
            <a:ext cx="419152" cy="12700"/>
          </a:xfrm>
          <a:prstGeom prst="rect">
            <a:avLst/>
          </a:prstGeom>
        </p:spPr>
      </p:pic>
      <p:pic>
        <p:nvPicPr>
          <p:cNvPr id="13" name="Image 6" descr="https://kimi-img.moonshot.cn/pub/slides/slides_tmpl/image/25-09-04-12:09:25-d2sh1te1bb2p4onbp3u0.sv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931129" y="762000"/>
            <a:ext cx="12702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Indicador OEE integrado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8-d2sh1u61bb2p4onbp4h0.png">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622791" y="2667000"/>
            <a:ext cx="7138292" cy="8902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8330" y="838201"/>
            <a:ext cx="1101651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OEE desglosado revela cuellos de botella en disponibilidad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4-12:09:31-d2sh1uu1bb2p4onbp4tg.png">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41556" y="2667000"/>
            <a:ext cx="7138292" cy="89027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023" y="4787900"/>
            <a:ext cx="4940918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Cálculo del OEE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675023" y="7124701"/>
            <a:ext cx="5618336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indicador OEE alcanza un valor promedio del 62 %, desglosado en disponibilidad 78 %, rendimiento 85 % y calidad 94 %, evidenciando pérdidas por paradas no planificadas.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675023" y="3429001"/>
            <a:ext cx="2205842" cy="1341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9156258" y="4787900"/>
            <a:ext cx="4940918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Análisis de paradas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9156258" y="7124701"/>
            <a:ext cx="5618336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dataset de tiempos de producción muestra que la limpieza de tuberías es la causa más frecuente de paradas, lo que impacta directamente en la capacidad productiva.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9156258" y="3429001"/>
            <a:ext cx="2205842" cy="1341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9-04-12:09:30-d2sh1um1bb2p4onbp4sg.png">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104026" y="2667000"/>
            <a:ext cx="7138292" cy="89027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6637493" y="4787900"/>
            <a:ext cx="4940918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Acciones sugeridas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16637493" y="7124701"/>
            <a:ext cx="5618336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Este insight permite focalizar el mantenimiento preventivo y reducir tiempos muertos, mejorando la eficiencia operativa mensual.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6637493" y="3429001"/>
            <a:ext cx="2205842" cy="1341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97200" y="1244600"/>
            <a:ext cx="4620509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50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9-04-12:09:15-d2sh1qu1bb2p4onbp2k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8973" y="6802439"/>
            <a:ext cx="4636079" cy="952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818166" y="6756400"/>
            <a:ext cx="101613" cy="101600"/>
          </a:xfrm>
          <a:prstGeom prst="ellipse">
            <a:avLst/>
          </a:prstGeom>
          <a:solidFill>
            <a:srgbClr val="ADADAD"/>
          </a:solidFill>
          <a:ln/>
        </p:spPr>
      </p:sp>
      <p:sp>
        <p:nvSpPr>
          <p:cNvPr id="5" name="Text 2"/>
          <p:cNvSpPr/>
          <p:nvPr/>
        </p:nvSpPr>
        <p:spPr>
          <a:xfrm>
            <a:off x="2818166" y="6756400"/>
            <a:ext cx="101613" cy="10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454246" y="6756400"/>
            <a:ext cx="101613" cy="101600"/>
          </a:xfrm>
          <a:prstGeom prst="ellipse">
            <a:avLst/>
          </a:prstGeom>
          <a:solidFill>
            <a:srgbClr val="ADADAD"/>
          </a:solidFill>
          <a:ln/>
        </p:spPr>
      </p:sp>
      <p:sp>
        <p:nvSpPr>
          <p:cNvPr id="7" name="Text 4"/>
          <p:cNvSpPr/>
          <p:nvPr/>
        </p:nvSpPr>
        <p:spPr>
          <a:xfrm>
            <a:off x="7454246" y="6756400"/>
            <a:ext cx="101613" cy="10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1" descr="https://kimi-img.moonshot.cn/pub/slides/slides_tmpl/image/25-09-04-12:09:15-d2sh1qu1bb2p4onbp2kg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7389" y="6802439"/>
            <a:ext cx="4636079" cy="9525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8546582" y="6756400"/>
            <a:ext cx="101613" cy="101600"/>
          </a:xfrm>
          <a:prstGeom prst="ellipse">
            <a:avLst/>
          </a:prstGeom>
          <a:solidFill>
            <a:srgbClr val="ADADAD"/>
          </a:solidFill>
          <a:ln/>
        </p:spPr>
      </p:sp>
      <p:sp>
        <p:nvSpPr>
          <p:cNvPr id="10" name="Text 6"/>
          <p:cNvSpPr/>
          <p:nvPr/>
        </p:nvSpPr>
        <p:spPr>
          <a:xfrm>
            <a:off x="8546582" y="6756400"/>
            <a:ext cx="101613" cy="10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3182662" y="6756400"/>
            <a:ext cx="101613" cy="101600"/>
          </a:xfrm>
          <a:prstGeom prst="ellipse">
            <a:avLst/>
          </a:prstGeom>
          <a:solidFill>
            <a:srgbClr val="ADADAD"/>
          </a:solidFill>
          <a:ln/>
        </p:spPr>
      </p:sp>
      <p:sp>
        <p:nvSpPr>
          <p:cNvPr id="12" name="Text 8"/>
          <p:cNvSpPr/>
          <p:nvPr/>
        </p:nvSpPr>
        <p:spPr>
          <a:xfrm>
            <a:off x="13182662" y="6756400"/>
            <a:ext cx="101613" cy="10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6307251" y="33020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Introducción y objetivos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6307251" y="77597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Insights de desperdicio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16307251" y="47879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Captura y detección facial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16307251" y="62738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Autenticación híbrida y roles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6307251" y="92456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Insights de horas trabajadas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16307251" y="107315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Insights de stock y vencimiento</a:t>
            </a:r>
            <a:endParaRPr lang="en-US" sz="1600" dirty="0"/>
          </a:p>
        </p:txBody>
      </p:sp>
      <p:pic>
        <p:nvPicPr>
          <p:cNvPr id="19" name="Image 2" descr="https://kimi-img.moonshot.cn/pub/slides/slides_tmpl/image/25-09-04-12:09:15-d2sh1qu1bb2p4onbp2l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5459" y="4610100"/>
            <a:ext cx="4280435" cy="4279900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9-04-12:09:15-d2sh1qu1bb2p4onbp2l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2591" y="6502400"/>
            <a:ext cx="546168" cy="609600"/>
          </a:xfrm>
          <a:prstGeom prst="rect">
            <a:avLst/>
          </a:prstGeom>
        </p:spPr>
      </p:pic>
      <p:pic>
        <p:nvPicPr>
          <p:cNvPr id="21" name="Image 4" descr="https://kimi-img.moonshot.cn/pub/slides/slides_tmpl/image/25-09-04-12:09:15-d2sh1qu1bb2p4onbp2n0.sv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31814" y="3923351"/>
            <a:ext cx="1654512" cy="2884798"/>
          </a:xfrm>
          <a:prstGeom prst="rect">
            <a:avLst/>
          </a:prstGeom>
        </p:spPr>
      </p:pic>
      <p:pic>
        <p:nvPicPr>
          <p:cNvPr id="22" name="Image 5" descr="https://kimi-img.moonshot.cn/pub/slides/slides_tmpl/image/25-09-04-12:09:15-d2sh1qu1bb2p4onbp2mg.sv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32190" y="5370686"/>
            <a:ext cx="1590254" cy="1437928"/>
          </a:xfrm>
          <a:prstGeom prst="rect">
            <a:avLst/>
          </a:prstGeom>
        </p:spPr>
      </p:pic>
      <p:pic>
        <p:nvPicPr>
          <p:cNvPr id="23" name="Image 6" descr="https://kimi-img.moonshot.cn/pub/slides/slides_tmpl/image/25-09-04-12:09:15-d2sh1qu1bb2p4onbp2ng.sv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233256" y="6640210"/>
            <a:ext cx="1473809" cy="168883"/>
          </a:xfrm>
          <a:prstGeom prst="rect">
            <a:avLst/>
          </a:prstGeom>
        </p:spPr>
      </p:pic>
      <p:pic>
        <p:nvPicPr>
          <p:cNvPr id="24" name="Image 7" descr="https://kimi-img.moonshot.cn/pub/slides/slides_tmpl/image/25-09-04-12:09:16-d2sh1r61bb2p4onbp2p0.sv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32329" y="6805676"/>
            <a:ext cx="1501067" cy="1120651"/>
          </a:xfrm>
          <a:prstGeom prst="rect">
            <a:avLst/>
          </a:prstGeom>
        </p:spPr>
      </p:pic>
      <p:pic>
        <p:nvPicPr>
          <p:cNvPr id="25" name="Image 8" descr="https://kimi-img.moonshot.cn/pub/slides/slides_tmpl/image/25-09-04-12:09:16-d2sh1r61bb2p4onbp2o0.svg">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231876" y="6806152"/>
            <a:ext cx="1603585" cy="2440490"/>
          </a:xfrm>
          <a:prstGeom prst="rect">
            <a:avLst/>
          </a:prstGeom>
        </p:spPr>
      </p:pic>
      <p:pic>
        <p:nvPicPr>
          <p:cNvPr id="26" name="Image 9" descr="https://kimi-img.moonshot.cn/pub/slides/slides_tmpl/image/25-09-04-12:09:16-d2sh1r61bb2p4onbp2og.svg">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231709" y="6806469"/>
            <a:ext cx="1629320" cy="3900363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14783061" y="33020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8" name="Shape 16"/>
          <p:cNvSpPr/>
          <p:nvPr/>
        </p:nvSpPr>
        <p:spPr>
          <a:xfrm>
            <a:off x="14706852" y="31877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9" name="Text 17"/>
          <p:cNvSpPr/>
          <p:nvPr/>
        </p:nvSpPr>
        <p:spPr>
          <a:xfrm>
            <a:off x="14706852" y="31877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Text 18"/>
          <p:cNvSpPr/>
          <p:nvPr/>
        </p:nvSpPr>
        <p:spPr>
          <a:xfrm>
            <a:off x="14783061" y="47879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1" name="Shape 19"/>
          <p:cNvSpPr/>
          <p:nvPr/>
        </p:nvSpPr>
        <p:spPr>
          <a:xfrm>
            <a:off x="14706852" y="46736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32" name="Text 20"/>
          <p:cNvSpPr/>
          <p:nvPr/>
        </p:nvSpPr>
        <p:spPr>
          <a:xfrm>
            <a:off x="14706852" y="46736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Text 21"/>
          <p:cNvSpPr/>
          <p:nvPr/>
        </p:nvSpPr>
        <p:spPr>
          <a:xfrm>
            <a:off x="14783061" y="62738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4" name="Shape 22"/>
          <p:cNvSpPr/>
          <p:nvPr/>
        </p:nvSpPr>
        <p:spPr>
          <a:xfrm>
            <a:off x="14706852" y="61595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35" name="Text 23"/>
          <p:cNvSpPr/>
          <p:nvPr/>
        </p:nvSpPr>
        <p:spPr>
          <a:xfrm>
            <a:off x="14706852" y="61595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Text 24"/>
          <p:cNvSpPr/>
          <p:nvPr/>
        </p:nvSpPr>
        <p:spPr>
          <a:xfrm>
            <a:off x="14783061" y="77597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7" name="Shape 25"/>
          <p:cNvSpPr/>
          <p:nvPr/>
        </p:nvSpPr>
        <p:spPr>
          <a:xfrm>
            <a:off x="14706852" y="76454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38" name="Text 26"/>
          <p:cNvSpPr/>
          <p:nvPr/>
        </p:nvSpPr>
        <p:spPr>
          <a:xfrm>
            <a:off x="14706852" y="76454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9" name="Text 27"/>
          <p:cNvSpPr/>
          <p:nvPr/>
        </p:nvSpPr>
        <p:spPr>
          <a:xfrm>
            <a:off x="14783061" y="92456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40" name="Shape 28"/>
          <p:cNvSpPr/>
          <p:nvPr/>
        </p:nvSpPr>
        <p:spPr>
          <a:xfrm>
            <a:off x="14706852" y="91313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41" name="Text 29"/>
          <p:cNvSpPr/>
          <p:nvPr/>
        </p:nvSpPr>
        <p:spPr>
          <a:xfrm>
            <a:off x="14706852" y="91313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Text 30"/>
          <p:cNvSpPr/>
          <p:nvPr/>
        </p:nvSpPr>
        <p:spPr>
          <a:xfrm>
            <a:off x="14783061" y="107315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43" name="Shape 31"/>
          <p:cNvSpPr/>
          <p:nvPr/>
        </p:nvSpPr>
        <p:spPr>
          <a:xfrm>
            <a:off x="14706852" y="106172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44" name="Text 32"/>
          <p:cNvSpPr/>
          <p:nvPr/>
        </p:nvSpPr>
        <p:spPr>
          <a:xfrm>
            <a:off x="14706852" y="106172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 web unificado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7-d2sh1tu1bb2p4onbp4d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5870" y="2971800"/>
            <a:ext cx="6706438" cy="107442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27-d2sh1tu1bb2p4onbp4eg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3597" y="2971800"/>
            <a:ext cx="6706438" cy="107442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2:09:27-d2sh1tu1bb2p4onbp4e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91324" y="2971800"/>
            <a:ext cx="6706438" cy="107442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-1587" y="787400"/>
            <a:ext cx="24387048" cy="13716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1789337" y="1193801"/>
            <a:ext cx="1101651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Rutas Flask sirven gráficos dinámicos con Jinja2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2462522" y="6667500"/>
            <a:ext cx="4724991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Integración de datos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2348207" y="8204201"/>
            <a:ext cx="4932450" cy="4309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blueprint /visualizacion integra múltiples datasets y genera gráficos en HTML embebido mediante Matplotlib y Jinja2, asegurando una visualización dinámica y actualizada.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9892951" y="6667500"/>
            <a:ext cx="4724991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Personalización por roles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7323379" y="6667500"/>
            <a:ext cx="4724991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Actualización automática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9778635" y="8204201"/>
            <a:ext cx="4932450" cy="4309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 rutas /desperdicios, /horarios, /inventario y /oee ejecutan scripts Pandas que filtran datos por fecha y rol del usuario logueado, ofreciendo dashboards personalizados.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7209064" y="8204201"/>
            <a:ext cx="4932450" cy="4309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dashboard se actualiza cada cinco minutos mediante un cron job que reejecuta visualizacion.py, garantizando datos frescos sin intervención manual.</a:t>
            </a:r>
            <a:endParaRPr lang="en-US" sz="1600" dirty="0"/>
          </a:p>
        </p:txBody>
      </p:sp>
      <p:pic>
        <p:nvPicPr>
          <p:cNvPr id="13" name="Image 3" descr="https://kimi-img.moonshot.cn/pub/slides/slides_tmpl/image/25-09-04-12:09:27-d2sh1tu1bb2p4onbp4f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2521" y="4076700"/>
            <a:ext cx="4572572" cy="2235200"/>
          </a:xfrm>
          <a:prstGeom prst="rect">
            <a:avLst/>
          </a:prstGeom>
        </p:spPr>
      </p:pic>
      <p:pic>
        <p:nvPicPr>
          <p:cNvPr id="14" name="Image 4" descr="https://kimi-img.moonshot.cn/pub/slides/slides_tmpl/image/25-09-04-12:09:27-d2sh1tu1bb2p4onbp4f0.jp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50" y="4076700"/>
            <a:ext cx="4572572" cy="2235200"/>
          </a:xfrm>
          <a:prstGeom prst="rect">
            <a:avLst/>
          </a:prstGeom>
        </p:spPr>
      </p:pic>
      <p:pic>
        <p:nvPicPr>
          <p:cNvPr id="15" name="Image 5" descr="https://kimi-img.moonshot.cn/pub/slides/slides_tmpl/image/25-09-04-12:09:27-d2sh1tu1bb2p4onbp4f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54846" y="4203700"/>
            <a:ext cx="4572572" cy="223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Dockerización y despliegue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k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353" y="3086100"/>
            <a:ext cx="10046956" cy="100711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24-d2sh1t61bb2p4onbp3l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23791" y="3086100"/>
            <a:ext cx="10046956" cy="100711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262721" y="4279900"/>
            <a:ext cx="43185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Proceso de dockerización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3262721" y="8902701"/>
            <a:ext cx="7383856" cy="262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crea un contenedor Docker basado en la imagen oficial Python slim, se instalan dependencias y se configura el entorno para ejecutar la aplicación de manera eficiente.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rot="21000000">
            <a:off x="5317765" y="6115685"/>
            <a:ext cx="4188045" cy="169264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 rot="21000000">
            <a:off x="5317765" y="6115685"/>
            <a:ext cx="4188045" cy="16926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2" descr="https://kimi-img.moonshot.cn/pub/slides/slides_tmpl/image/25-09-04-12:09:24-d2sh1t61bb2p4onbp3lg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5418" y="5702300"/>
            <a:ext cx="1663908" cy="166370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8427914" y="7251700"/>
            <a:ext cx="393749" cy="393700"/>
          </a:xfrm>
          <a:prstGeom prst="ellipse">
            <a:avLst/>
          </a:prstGeom>
          <a:solidFill>
            <a:srgbClr val="5E559A"/>
          </a:solidFill>
          <a:ln/>
        </p:spPr>
      </p:sp>
      <p:sp>
        <p:nvSpPr>
          <p:cNvPr id="10" name="Text 5"/>
          <p:cNvSpPr/>
          <p:nvPr/>
        </p:nvSpPr>
        <p:spPr>
          <a:xfrm>
            <a:off x="8427914" y="7251700"/>
            <a:ext cx="393749" cy="393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3" descr="https://kimi-img.moonshot.cn/pub/slides/slides_tmpl/image/25-09-04-12:09:24-d2sh1t61bb2p4onbp3m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34480" y="4552950"/>
            <a:ext cx="419152" cy="12700"/>
          </a:xfrm>
          <a:prstGeom prst="rect">
            <a:avLst/>
          </a:prstGeom>
        </p:spPr>
      </p:pic>
      <p:pic>
        <p:nvPicPr>
          <p:cNvPr id="12" name="Image 4" descr="https://kimi-img.moonshot.cn/pub/slides/slides_tmpl/image/25-09-04-12:09:24-d2sh1t61bb2p4onbp3n0.sv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44056" y="4343400"/>
            <a:ext cx="12702" cy="4191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649619" y="1244601"/>
            <a:ext cx="11829412" cy="1337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Contenedor Docker desplegado en Render con CI/CD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13906651" y="4279900"/>
            <a:ext cx="43185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Despliegue en Render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13906651" y="8902701"/>
            <a:ext cx="7383856" cy="262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contenedor se despliega en Render con CI/CD desde GitHub, permitiendo actualizaciones automáticas sin downtime y garantizando estabilidad en el sistema remoto.</a:t>
            </a:r>
            <a:endParaRPr lang="en-US" sz="1600" dirty="0"/>
          </a:p>
        </p:txBody>
      </p:sp>
      <p:pic>
        <p:nvPicPr>
          <p:cNvPr id="16" name="Image 5" descr="https://kimi-img.moonshot.cn/pub/slides/slides_tmpl/image/25-09-04-12:09:24-d2sh1t61bb2p4onbp3mg.sv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578410" y="4552950"/>
            <a:ext cx="419152" cy="12700"/>
          </a:xfrm>
          <a:prstGeom prst="rect">
            <a:avLst/>
          </a:prstGeom>
        </p:spPr>
      </p:pic>
      <p:pic>
        <p:nvPicPr>
          <p:cNvPr id="17" name="Image 6" descr="https://kimi-img.moonshot.cn/pub/slides/slides_tmpl/image/25-09-04-12:09:24-d2sh1t61bb2p4onbp3n0.sv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787986" y="4343400"/>
            <a:ext cx="12702" cy="419100"/>
          </a:xfrm>
          <a:prstGeom prst="rect">
            <a:avLst/>
          </a:prstGeom>
        </p:spPr>
      </p:pic>
      <p:pic>
        <p:nvPicPr>
          <p:cNvPr id="18" name="Image 7" descr="https://kimi-img.moonshot.cn/pub/slides/slides_tmpl/image/25-09-04-12:09:24-d2sh1t61bb2p4onbp3ng.sv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62722" y="8620125"/>
            <a:ext cx="7354219" cy="6350"/>
          </a:xfrm>
          <a:prstGeom prst="rect">
            <a:avLst/>
          </a:prstGeom>
        </p:spPr>
      </p:pic>
      <p:pic>
        <p:nvPicPr>
          <p:cNvPr id="19" name="Image 8" descr="https://kimi-img.moonshot.cn/pub/slides/slides_tmpl/image/25-09-04-12:09:24-d2sh1t61bb2p4onbp3ng.svg">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906652" y="8620125"/>
            <a:ext cx="7354219" cy="6350"/>
          </a:xfrm>
          <a:prstGeom prst="rect">
            <a:avLst/>
          </a:prstGeom>
        </p:spPr>
      </p:pic>
      <p:sp>
        <p:nvSpPr>
          <p:cNvPr id="20" name="Shape 9"/>
          <p:cNvSpPr/>
          <p:nvPr/>
        </p:nvSpPr>
        <p:spPr>
          <a:xfrm rot="1260000">
            <a:off x="16017518" y="6489702"/>
            <a:ext cx="4077210" cy="9779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1" name="Text 10"/>
          <p:cNvSpPr/>
          <p:nvPr/>
        </p:nvSpPr>
        <p:spPr>
          <a:xfrm rot="1260000">
            <a:off x="16017518" y="6489702"/>
            <a:ext cx="4077210" cy="977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2" name="Image 9" descr="https://kimi-img.moonshot.cn/pub/slides/slides_tmpl/image/25-09-04-12:09:24-d2sh1t61bb2p4onbp3o0.svg">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262277" y="6184900"/>
            <a:ext cx="1587698" cy="1587500"/>
          </a:xfrm>
          <a:prstGeom prst="rect">
            <a:avLst/>
          </a:prstGeom>
        </p:spPr>
      </p:pic>
      <p:pic>
        <p:nvPicPr>
          <p:cNvPr id="23" name="Image 10" descr="https://kimi-img.moonshot.cn/pub/slides/slides_tmpl/image/25-09-04-12:09:24-d2sh1t61bb2p4onbp3og.svg">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024373" y="5092700"/>
            <a:ext cx="1562295" cy="34734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Resultados por sprint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9-d2sh1ue1bb2p4onbp4j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587" y="1320800"/>
            <a:ext cx="24387048" cy="13716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938330" y="838201"/>
            <a:ext cx="1101651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Sprints 1 y 2: análisis de procesos y limpieza de datos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4-12:09:27-d2sh1tu1bb2p4onbp4c0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582" y="3746500"/>
            <a:ext cx="7430429" cy="86868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75023" y="4470400"/>
            <a:ext cx="4610676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Sprint 1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675023" y="7124701"/>
            <a:ext cx="5618336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articuló el análisis de procesos productivos con la exploración de tecnologías de reconocimiento facial, estableciendo la viabilidad de aplicar biometría en una PyME.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5942756" y="4470400"/>
            <a:ext cx="1232054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9" name="Image 2" descr="https://kimi-img.moonshot.cn/pub/slides/slides_tmpl/image/25-09-04-12:09:27-d2sh1tu1bb2p4onbp4cg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9043" y="3746500"/>
            <a:ext cx="7430429" cy="86868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359483" y="4470400"/>
            <a:ext cx="4610676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Sprint 2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9359483" y="7124701"/>
            <a:ext cx="5618336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limpiaron y estructuraron datasets simulados, se integraron Pandas, Matplotlib y Flask, y se generaron visualizaciones clave sobre producción y desperdicio.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3627216" y="4470400"/>
            <a:ext cx="1232054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13" name="Image 3" descr="https://kimi-img.moonshot.cn/pub/slides/slides_tmpl/image/25-09-04-12:09:27-d2sh1tu1bb2p4onbp4d0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13503" y="3746500"/>
            <a:ext cx="7430429" cy="86868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043943" y="4470400"/>
            <a:ext cx="4610676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Insights iniciales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7043943" y="7124701"/>
            <a:ext cx="5618336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documentaron insights iniciales que permitieron identificar productos con mayor merma y variabilidad horaria, sentando las bases técnicas y de datos para los módulos posteriores.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21311677" y="4470400"/>
            <a:ext cx="1232054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h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87" y="0"/>
            <a:ext cx="17261457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24-d2sh1t61bb2p4onbp3h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87" y="0"/>
            <a:ext cx="9589699" cy="13716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985479" y="1244601"/>
            <a:ext cx="6812285" cy="24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Sprint 3: reconocimiento facial operativo y único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3389737" y="4203700"/>
            <a:ext cx="43185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Implementación de reconocimiento facial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2297400" y="6019801"/>
            <a:ext cx="5529424" cy="4334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implementó face_recognition con dlib para generar encodings únicos, garantizando que cada rostro solo pueda registrarse una vez, reforzando la seguridad del sistema.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1556858" y="4203700"/>
            <a:ext cx="43185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Flujo de registro y validación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0464521" y="6019801"/>
            <a:ext cx="5529424" cy="4334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consolidó el flujo de registro y validación con Flask y SQLite, almacenando datos de usuario e imágenes de rostros, preparando el sistema para la integración con trazabilidad y logística.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2297401" y="4267200"/>
            <a:ext cx="1028829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297401" y="4267200"/>
            <a:ext cx="1028829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2437118" y="4267200"/>
            <a:ext cx="749394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2437118" y="4267200"/>
            <a:ext cx="749394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2640344" y="4267200"/>
            <a:ext cx="342943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2640344" y="4267200"/>
            <a:ext cx="342943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 rot="5400000">
            <a:off x="10807465" y="4000500"/>
            <a:ext cx="342943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 rot="5400000">
            <a:off x="10807465" y="4000500"/>
            <a:ext cx="342943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 rot="5400000">
            <a:off x="10807465" y="4229100"/>
            <a:ext cx="342943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 rot="5400000">
            <a:off x="10807465" y="4229100"/>
            <a:ext cx="342943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 rot="5400000">
            <a:off x="10807465" y="4457700"/>
            <a:ext cx="342943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 rot="5400000">
            <a:off x="10807465" y="4457700"/>
            <a:ext cx="342943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1" name="Image 2" descr="https://kimi-img.moonshot.cn/pub/slides/slides_tmpl/image/25-09-04-12:09:24-d2sh1t61bb2p4onbp3ig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315103" y="12282822"/>
            <a:ext cx="965321" cy="25400"/>
          </a:xfrm>
          <a:prstGeom prst="rect">
            <a:avLst/>
          </a:prstGeom>
        </p:spPr>
      </p:pic>
      <p:pic>
        <p:nvPicPr>
          <p:cNvPr id="22" name="Image 3" descr="https://kimi-img.moonshot.cn/pub/slides/slides_tmpl/image/25-09-04-12:09:24-d2sh1t61bb2p4onbp3i0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66121" y="12290425"/>
            <a:ext cx="6414302" cy="6350"/>
          </a:xfrm>
          <a:prstGeom prst="rect">
            <a:avLst/>
          </a:prstGeom>
        </p:spPr>
      </p:pic>
      <p:pic>
        <p:nvPicPr>
          <p:cNvPr id="23" name="Image 4" descr="https://kimi-img.moonshot.cn/pub/slides/slides_tmpl/image/25-09-04-12:09:24-d2sh1t61bb2p4onbp3k0.sv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799686" y="11798300"/>
            <a:ext cx="25403" cy="965200"/>
          </a:xfrm>
          <a:prstGeom prst="rect">
            <a:avLst/>
          </a:prstGeom>
        </p:spPr>
      </p:pic>
      <p:pic>
        <p:nvPicPr>
          <p:cNvPr id="24" name="Image 5" descr="https://kimi-img.moonshot.cn/pub/slides/slides_tmpl/image/25-09-04-12:09:24-d2sh1t61bb2p4onbp3jg.sv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807290" y="4737100"/>
            <a:ext cx="6351" cy="802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739105" y="1955800"/>
            <a:ext cx="608406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Implementación de roles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6739105" y="3022601"/>
            <a:ext cx="5923174" cy="2683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agregó el decorador @role_required para diferenciar entre Admin y Operador, protegiendo rutas sensibles y asegurando la unicidad de los registros.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6739105" y="8255000"/>
            <a:ext cx="608406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Despliegue en producción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6739105" y="9321801"/>
            <a:ext cx="5923174" cy="2683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dockerizó la aplicación y se desplegó en Render con CI/CD desde GitHub, permitiendo decisiones en tiempo real basadas en datos biométricos confiables.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649619" y="5600700"/>
            <a:ext cx="608406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 personalizado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649619" y="6667501"/>
            <a:ext cx="5923174" cy="2683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integró el blueprint de visualización en /visualizacion, generando dashboards personalizados según el perfil de cada usuario, mejorando la experiencia de uso.</a:t>
            </a:r>
            <a:endParaRPr lang="en-US" sz="1600" dirty="0"/>
          </a:p>
        </p:txBody>
      </p:sp>
      <p:pic>
        <p:nvPicPr>
          <p:cNvPr id="8" name="Image 0" descr="https://kimi-img.moonshot.cn/pub/slides/slides_tmpl/image/25-09-04-12:09:26-d2sh1tm1bb2p4onbp43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72785" y="0"/>
            <a:ext cx="12702" cy="13716000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11163109" y="6794500"/>
            <a:ext cx="1206651" cy="1206500"/>
          </a:xfrm>
          <a:prstGeom prst="ellipse">
            <a:avLst/>
          </a:prstGeom>
          <a:solidFill>
            <a:srgbClr val="242436"/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1163109" y="6794500"/>
            <a:ext cx="1206651" cy="1206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1010690" y="6985000"/>
            <a:ext cx="1511489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163109" y="9956800"/>
            <a:ext cx="1206651" cy="1206500"/>
          </a:xfrm>
          <a:prstGeom prst="ellipse">
            <a:avLst/>
          </a:prstGeom>
          <a:solidFill>
            <a:srgbClr val="242436"/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163109" y="9956800"/>
            <a:ext cx="1206651" cy="1206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1010690" y="10147300"/>
            <a:ext cx="1511489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163109" y="3632200"/>
            <a:ext cx="1206651" cy="1206500"/>
          </a:xfrm>
          <a:prstGeom prst="ellipse">
            <a:avLst/>
          </a:prstGeom>
          <a:solidFill>
            <a:srgbClr val="242436"/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1163109" y="3632200"/>
            <a:ext cx="1206651" cy="1206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1010690" y="3822700"/>
            <a:ext cx="1511489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497201" y="1473201"/>
            <a:ext cx="7345751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Sprint 4: roles, dashboards y despliegue en producción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4525247" y="3525196"/>
            <a:ext cx="393479" cy="393430"/>
          </a:xfrm>
          <a:prstGeom prst="ellipse">
            <a:avLst/>
          </a:prstGeom>
          <a:solidFill>
            <a:srgbClr val="ADADAD">
              <a:alpha val="50196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14525247" y="3525196"/>
            <a:ext cx="393479" cy="3934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3995563" y="3964022"/>
            <a:ext cx="393479" cy="393430"/>
          </a:xfrm>
          <a:prstGeom prst="ellipse">
            <a:avLst/>
          </a:prstGeom>
          <a:solidFill>
            <a:srgbClr val="ADADAD">
              <a:alpha val="50196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3995563" y="3964022"/>
            <a:ext cx="393479" cy="3934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15024665" y="3964022"/>
            <a:ext cx="393479" cy="393430"/>
          </a:xfrm>
          <a:prstGeom prst="ellipse">
            <a:avLst/>
          </a:prstGeom>
          <a:solidFill>
            <a:srgbClr val="ADADAD">
              <a:alpha val="50196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15024665" y="3964022"/>
            <a:ext cx="393479" cy="3934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5" name="Image 1" descr="https://kimi-img.moonshot.cn/pub/slides/slides_tmpl/image/25-09-04-12:09:26-d2sh1tm1bb2p4onbp44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15633" y="3903496"/>
            <a:ext cx="12702" cy="953309"/>
          </a:xfrm>
          <a:prstGeom prst="rect">
            <a:avLst/>
          </a:prstGeom>
        </p:spPr>
      </p:pic>
      <p:pic>
        <p:nvPicPr>
          <p:cNvPr id="26" name="Image 2" descr="https://kimi-img.moonshot.cn/pub/slides/slides_tmpl/image/25-09-04-12:09:26-d2sh1tm1bb2p4onbp44g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70650" y="4850454"/>
            <a:ext cx="302674" cy="12700"/>
          </a:xfrm>
          <a:prstGeom prst="rect">
            <a:avLst/>
          </a:prstGeom>
        </p:spPr>
      </p:pic>
      <p:pic>
        <p:nvPicPr>
          <p:cNvPr id="27" name="Image 3" descr="https://kimi-img.moonshot.cn/pub/slides/slides_tmpl/image/25-09-04-12:09:26-d2sh1tm1bb2p4onbp450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325333" y="4291423"/>
            <a:ext cx="399827" cy="237979"/>
          </a:xfrm>
          <a:prstGeom prst="rect">
            <a:avLst/>
          </a:prstGeom>
        </p:spPr>
      </p:pic>
      <p:pic>
        <p:nvPicPr>
          <p:cNvPr id="28" name="Image 4" descr="https://kimi-img.moonshot.cn/pub/slides/slides_tmpl/image/25-09-04-12:09:26-d2sh1tm1bb2p4onbp45g.sv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18716" y="4291478"/>
            <a:ext cx="384880" cy="237868"/>
          </a:xfrm>
          <a:prstGeom prst="rect">
            <a:avLst/>
          </a:prstGeom>
        </p:spPr>
      </p:pic>
      <p:sp>
        <p:nvSpPr>
          <p:cNvPr id="29" name="Shape 22"/>
          <p:cNvSpPr/>
          <p:nvPr/>
        </p:nvSpPr>
        <p:spPr>
          <a:xfrm>
            <a:off x="8787913" y="6705600"/>
            <a:ext cx="330241" cy="330200"/>
          </a:xfrm>
          <a:prstGeom prst="roundRect">
            <a:avLst>
              <a:gd name="adj" fmla="val 8308"/>
            </a:avLst>
          </a:prstGeom>
          <a:solidFill>
            <a:srgbClr val="ADADAD">
              <a:alpha val="50196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30" name="Text 23"/>
          <p:cNvSpPr/>
          <p:nvPr/>
        </p:nvSpPr>
        <p:spPr>
          <a:xfrm>
            <a:off x="8787913" y="6705600"/>
            <a:ext cx="330241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4"/>
          <p:cNvSpPr/>
          <p:nvPr/>
        </p:nvSpPr>
        <p:spPr>
          <a:xfrm>
            <a:off x="8787913" y="7772400"/>
            <a:ext cx="330241" cy="330200"/>
          </a:xfrm>
          <a:prstGeom prst="roundRect">
            <a:avLst>
              <a:gd name="adj" fmla="val 8308"/>
            </a:avLst>
          </a:prstGeom>
          <a:solidFill>
            <a:srgbClr val="ADADAD">
              <a:alpha val="50196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32" name="Text 25"/>
          <p:cNvSpPr/>
          <p:nvPr/>
        </p:nvSpPr>
        <p:spPr>
          <a:xfrm>
            <a:off x="8787913" y="7772400"/>
            <a:ext cx="330241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26"/>
          <p:cNvSpPr/>
          <p:nvPr/>
        </p:nvSpPr>
        <p:spPr>
          <a:xfrm rot="5400000">
            <a:off x="9321379" y="7239000"/>
            <a:ext cx="330241" cy="330200"/>
          </a:xfrm>
          <a:prstGeom prst="roundRect">
            <a:avLst>
              <a:gd name="adj" fmla="val 8308"/>
            </a:avLst>
          </a:prstGeom>
          <a:solidFill>
            <a:srgbClr val="ADADAD">
              <a:alpha val="50196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34" name="Text 27"/>
          <p:cNvSpPr/>
          <p:nvPr/>
        </p:nvSpPr>
        <p:spPr>
          <a:xfrm rot="5400000">
            <a:off x="9321379" y="7239000"/>
            <a:ext cx="330241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Shape 28"/>
          <p:cNvSpPr/>
          <p:nvPr/>
        </p:nvSpPr>
        <p:spPr>
          <a:xfrm rot="5400000">
            <a:off x="8254446" y="7239000"/>
            <a:ext cx="330241" cy="330200"/>
          </a:xfrm>
          <a:prstGeom prst="roundRect">
            <a:avLst>
              <a:gd name="adj" fmla="val 8308"/>
            </a:avLst>
          </a:prstGeom>
          <a:solidFill>
            <a:srgbClr val="ADADAD">
              <a:alpha val="50196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36" name="Text 29"/>
          <p:cNvSpPr/>
          <p:nvPr/>
        </p:nvSpPr>
        <p:spPr>
          <a:xfrm rot="5400000">
            <a:off x="8254446" y="7239000"/>
            <a:ext cx="330241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7" name="Image 5" descr="https://kimi-img.moonshot.cn/pub/slides/slides_tmpl/image/25-09-04-12:09:26-d2sh1tm1bb2p4onbp460.sv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24404" y="7397750"/>
            <a:ext cx="444556" cy="12700"/>
          </a:xfrm>
          <a:prstGeom prst="rect">
            <a:avLst/>
          </a:prstGeom>
        </p:spPr>
      </p:pic>
      <p:pic>
        <p:nvPicPr>
          <p:cNvPr id="38" name="Image 6" descr="https://kimi-img.moonshot.cn/pub/slides/slides_tmpl/image/25-09-04-12:09:26-d2sh1tm1bb2p4onbp46g.sv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40331" y="7181850"/>
            <a:ext cx="12702" cy="444500"/>
          </a:xfrm>
          <a:prstGeom prst="rect">
            <a:avLst/>
          </a:prstGeom>
        </p:spPr>
      </p:pic>
      <p:pic>
        <p:nvPicPr>
          <p:cNvPr id="39" name="Image 7" descr="https://kimi-img.moonshot.cn/pub/slides/slides_tmpl/image/25-09-04-12:09:27-d2sh1tu1bb2p4onbp470.sv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85021" y="7242455"/>
            <a:ext cx="323326" cy="323289"/>
          </a:xfrm>
          <a:prstGeom prst="rect">
            <a:avLst/>
          </a:prstGeom>
        </p:spPr>
      </p:pic>
      <p:pic>
        <p:nvPicPr>
          <p:cNvPr id="40" name="Image 8" descr="https://kimi-img.moonshot.cn/pub/slides/slides_tmpl/image/25-09-04-12:09:27-d2sh1tu1bb2p4onbp47g.svg">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85021" y="7242452"/>
            <a:ext cx="323326" cy="323289"/>
          </a:xfrm>
          <a:prstGeom prst="rect">
            <a:avLst/>
          </a:prstGeom>
        </p:spPr>
      </p:pic>
      <p:pic>
        <p:nvPicPr>
          <p:cNvPr id="41" name="Image 9" descr="https://kimi-img.moonshot.cn/pub/slides/slides_tmpl/image/25-09-04-12:09:27-d2sh1tu1bb2p4onbp48g.svg">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716128" y="10555846"/>
            <a:ext cx="1731218" cy="628386"/>
          </a:xfrm>
          <a:prstGeom prst="rect">
            <a:avLst/>
          </a:prstGeom>
        </p:spPr>
      </p:pic>
      <p:pic>
        <p:nvPicPr>
          <p:cNvPr id="42" name="Image 10" descr="https://kimi-img.moonshot.cn/pub/slides/slides_tmpl/image/25-09-04-12:09:27-d2sh1tu1bb2p4onbp480.svg">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716128" y="10030433"/>
            <a:ext cx="1731218" cy="628386"/>
          </a:xfrm>
          <a:prstGeom prst="rect">
            <a:avLst/>
          </a:prstGeom>
        </p:spPr>
      </p:pic>
      <p:pic>
        <p:nvPicPr>
          <p:cNvPr id="43" name="Image 11" descr="https://kimi-img.moonshot.cn/pub/slides/slides_tmpl/image/25-09-04-12:09:27-d2sh1tu1bb2p4onbp490.svg">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716128" y="10293139"/>
            <a:ext cx="1731218" cy="628386"/>
          </a:xfrm>
          <a:prstGeom prst="rect">
            <a:avLst/>
          </a:prstGeom>
        </p:spPr>
      </p:pic>
      <p:pic>
        <p:nvPicPr>
          <p:cNvPr id="44" name="Image 12" descr="https://kimi-img.moonshot.cn/pub/slides/slides_tmpl/image/25-09-04-12:09:27-d2sh1tu1bb2p4onbp49g.svg">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388812" y="4235450"/>
            <a:ext cx="1219352" cy="12700"/>
          </a:xfrm>
          <a:prstGeom prst="rect">
            <a:avLst/>
          </a:prstGeom>
        </p:spPr>
      </p:pic>
      <p:pic>
        <p:nvPicPr>
          <p:cNvPr id="45" name="Image 13" descr="https://kimi-img.moonshot.cn/pub/slides/slides_tmpl/image/25-09-04-12:09:27-d2sh1tu1bb2p4onbp4a0.svg">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943756" y="7397750"/>
            <a:ext cx="1219352" cy="12700"/>
          </a:xfrm>
          <a:prstGeom prst="rect">
            <a:avLst/>
          </a:prstGeom>
        </p:spPr>
      </p:pic>
      <p:pic>
        <p:nvPicPr>
          <p:cNvPr id="46" name="Image 14" descr="https://kimi-img.moonshot.cn/pub/slides/slides_tmpl/image/25-09-04-12:09:27-d2sh1tu1bb2p4onbp4a0.svg">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2369759" y="10560050"/>
            <a:ext cx="1219352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Conclusiones y próximos pasos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4216" y="3238500"/>
            <a:ext cx="6592124" cy="8978900"/>
          </a:xfrm>
          <a:prstGeom prst="roundRect">
            <a:avLst>
              <a:gd name="adj" fmla="val 1942"/>
            </a:avLst>
          </a:prstGeom>
          <a:solidFill>
            <a:srgbClr val="000000">
              <a:alpha val="0"/>
            </a:srgbClr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624216" y="3238500"/>
            <a:ext cx="6592124" cy="8978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221191" y="3810000"/>
            <a:ext cx="387398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Impacto del reconocimiento facial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386311" y="7150101"/>
            <a:ext cx="5237288" cy="4119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incorporación de reconocimiento facial dejó de ser un lujo para convertirse en una herramienta accesible que elimina el buddy-punching y garantiza unicidad de registros.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889524" y="3238500"/>
            <a:ext cx="6592124" cy="8978900"/>
          </a:xfrm>
          <a:prstGeom prst="roundRect">
            <a:avLst>
              <a:gd name="adj" fmla="val 1942"/>
            </a:avLst>
          </a:prstGeom>
          <a:solidFill>
            <a:srgbClr val="000000">
              <a:alpha val="0"/>
            </a:srgbClr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889524" y="3238500"/>
            <a:ext cx="6592124" cy="8978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6154832" y="3238500"/>
            <a:ext cx="6592124" cy="8978900"/>
          </a:xfrm>
          <a:prstGeom prst="roundRect">
            <a:avLst>
              <a:gd name="adj" fmla="val 1942"/>
            </a:avLst>
          </a:prstGeom>
          <a:solidFill>
            <a:srgbClr val="000000">
              <a:alpha val="0"/>
            </a:srgbClr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6154832" y="3238500"/>
            <a:ext cx="6592124" cy="8978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666747" y="3873500"/>
            <a:ext cx="1028829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666747" y="3873500"/>
            <a:ext cx="1028829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806464" y="3873500"/>
            <a:ext cx="749394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806464" y="3873500"/>
            <a:ext cx="749394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009690" y="3873500"/>
            <a:ext cx="342943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009690" y="3873500"/>
            <a:ext cx="342943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6" name="Image 0" descr="https://kimi-img.moonshot.cn/pub/slides/slides_tmpl/image/25-09-04-12:09:27-d2sh1tu1bb2p4onbp4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925" y="11022586"/>
            <a:ext cx="1016797" cy="598928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9486499" y="3810000"/>
            <a:ext cx="387398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Eficiencia operativa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6751807" y="3810000"/>
            <a:ext cx="387398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Próximos pasos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651619" y="7150101"/>
            <a:ext cx="5237288" cy="4119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Los dashboards permiten tomar decisiones diarias sobre desperdicio, stock próximo a vencer y cuellos de botella de OEE sin esperar cierres de mes.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6916928" y="7150101"/>
            <a:ext cx="5237288" cy="4119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inversión se recupera en cuatro meses por ahorro en horas administrativas y reducción de mermas. El próximo paso es la integración con sensores IoT para trazabilidad en frío y logística inversa.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814740" y="1282701"/>
            <a:ext cx="1101651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Biometría accesible que reduce pérdidas y refuerza trazabilidad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3932055" y="3873500"/>
            <a:ext cx="1028829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13932055" y="3873500"/>
            <a:ext cx="1028829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13932055" y="4216400"/>
            <a:ext cx="1028829" cy="3429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13932055" y="4216400"/>
            <a:ext cx="1028829" cy="342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 rot="5400000">
            <a:off x="21540306" y="3606800"/>
            <a:ext cx="342943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 rot="5400000">
            <a:off x="21540306" y="3606800"/>
            <a:ext cx="342943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 rot="5400000">
            <a:off x="21540306" y="3835400"/>
            <a:ext cx="342943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 rot="5400000">
            <a:off x="21540306" y="3835400"/>
            <a:ext cx="342943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 rot="5400000">
            <a:off x="21540306" y="4064000"/>
            <a:ext cx="342943" cy="10287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 rot="5400000">
            <a:off x="21540306" y="4064000"/>
            <a:ext cx="342943" cy="1028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2" name="Image 1" descr="https://kimi-img.moonshot.cn/pub/slides/slides_tmpl/image/25-09-04-12:09:27-d2sh1tu1bb2p4onbp4a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233" y="11022586"/>
            <a:ext cx="1016797" cy="598928"/>
          </a:xfrm>
          <a:prstGeom prst="rect">
            <a:avLst/>
          </a:prstGeom>
        </p:spPr>
      </p:pic>
      <p:pic>
        <p:nvPicPr>
          <p:cNvPr id="33" name="Image 2" descr="https://kimi-img.moonshot.cn/pub/slides/slides_tmpl/image/25-09-04-12:09:27-d2sh1tu1bb2p4onbp4b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9541" y="11022586"/>
            <a:ext cx="1016809" cy="5989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8127" y="1647225"/>
            <a:ext cx="431854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50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9-04-12:09:15-d2sh1qu1bb2p4onbp2k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8973" y="6802439"/>
            <a:ext cx="4636079" cy="952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818166" y="6756400"/>
            <a:ext cx="101613" cy="101600"/>
          </a:xfrm>
          <a:prstGeom prst="ellipse">
            <a:avLst/>
          </a:prstGeom>
          <a:solidFill>
            <a:srgbClr val="ADADAD"/>
          </a:solidFill>
          <a:ln/>
        </p:spPr>
      </p:sp>
      <p:sp>
        <p:nvSpPr>
          <p:cNvPr id="5" name="Text 2"/>
          <p:cNvSpPr/>
          <p:nvPr/>
        </p:nvSpPr>
        <p:spPr>
          <a:xfrm>
            <a:off x="2818166" y="6756400"/>
            <a:ext cx="101613" cy="10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454246" y="6756400"/>
            <a:ext cx="101613" cy="101600"/>
          </a:xfrm>
          <a:prstGeom prst="ellipse">
            <a:avLst/>
          </a:prstGeom>
          <a:solidFill>
            <a:srgbClr val="ADADAD"/>
          </a:solidFill>
          <a:ln/>
        </p:spPr>
      </p:sp>
      <p:sp>
        <p:nvSpPr>
          <p:cNvPr id="7" name="Text 4"/>
          <p:cNvSpPr/>
          <p:nvPr/>
        </p:nvSpPr>
        <p:spPr>
          <a:xfrm>
            <a:off x="7454246" y="6756400"/>
            <a:ext cx="101613" cy="10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1" descr="https://kimi-img.moonshot.cn/pub/slides/slides_tmpl/image/25-09-04-12:09:15-d2sh1qu1bb2p4onbp2kg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7389" y="6802439"/>
            <a:ext cx="4636079" cy="9525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8546582" y="6756400"/>
            <a:ext cx="101613" cy="101600"/>
          </a:xfrm>
          <a:prstGeom prst="ellipse">
            <a:avLst/>
          </a:prstGeom>
          <a:solidFill>
            <a:srgbClr val="ADADAD"/>
          </a:solidFill>
          <a:ln/>
        </p:spPr>
      </p:sp>
      <p:sp>
        <p:nvSpPr>
          <p:cNvPr id="10" name="Text 6"/>
          <p:cNvSpPr/>
          <p:nvPr/>
        </p:nvSpPr>
        <p:spPr>
          <a:xfrm>
            <a:off x="8546582" y="6756400"/>
            <a:ext cx="101613" cy="10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3182662" y="6756400"/>
            <a:ext cx="101613" cy="101600"/>
          </a:xfrm>
          <a:prstGeom prst="ellipse">
            <a:avLst/>
          </a:prstGeom>
          <a:solidFill>
            <a:srgbClr val="ADADAD"/>
          </a:solidFill>
          <a:ln/>
        </p:spPr>
      </p:sp>
      <p:sp>
        <p:nvSpPr>
          <p:cNvPr id="12" name="Text 8"/>
          <p:cNvSpPr/>
          <p:nvPr/>
        </p:nvSpPr>
        <p:spPr>
          <a:xfrm>
            <a:off x="13182662" y="6756400"/>
            <a:ext cx="101613" cy="10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6307251" y="33020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Insights de dependencia de proveedores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6307251" y="77597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Dockerización y despliegue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16307251" y="47879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Indicador OEE integrado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16307251" y="62738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 web unificado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6307251" y="92456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Resultados por sprint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16307251" y="10731500"/>
            <a:ext cx="6846156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Conclusiones y próximos pasos</a:t>
            </a:r>
            <a:endParaRPr lang="en-US" sz="1600" dirty="0"/>
          </a:p>
        </p:txBody>
      </p:sp>
      <p:pic>
        <p:nvPicPr>
          <p:cNvPr id="19" name="Image 2" descr="https://kimi-img.moonshot.cn/pub/slides/slides_tmpl/image/25-09-04-12:09:15-d2sh1qu1bb2p4onbp2l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5459" y="4610100"/>
            <a:ext cx="4280435" cy="4279900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9-04-12:09:15-d2sh1qu1bb2p4onbp2l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2591" y="6502400"/>
            <a:ext cx="546168" cy="609600"/>
          </a:xfrm>
          <a:prstGeom prst="rect">
            <a:avLst/>
          </a:prstGeom>
        </p:spPr>
      </p:pic>
      <p:pic>
        <p:nvPicPr>
          <p:cNvPr id="21" name="Image 4" descr="https://kimi-img.moonshot.cn/pub/slides/slides_tmpl/image/25-09-04-12:09:15-d2sh1qu1bb2p4onbp2n0.sv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31814" y="3923351"/>
            <a:ext cx="1654512" cy="2884798"/>
          </a:xfrm>
          <a:prstGeom prst="rect">
            <a:avLst/>
          </a:prstGeom>
        </p:spPr>
      </p:pic>
      <p:pic>
        <p:nvPicPr>
          <p:cNvPr id="22" name="Image 5" descr="https://kimi-img.moonshot.cn/pub/slides/slides_tmpl/image/25-09-04-12:09:15-d2sh1qu1bb2p4onbp2mg.sv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32190" y="5370686"/>
            <a:ext cx="1590254" cy="1437928"/>
          </a:xfrm>
          <a:prstGeom prst="rect">
            <a:avLst/>
          </a:prstGeom>
        </p:spPr>
      </p:pic>
      <p:pic>
        <p:nvPicPr>
          <p:cNvPr id="23" name="Image 6" descr="https://kimi-img.moonshot.cn/pub/slides/slides_tmpl/image/25-09-04-12:09:15-d2sh1qu1bb2p4onbp2ng.sv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233256" y="6640210"/>
            <a:ext cx="1473809" cy="168883"/>
          </a:xfrm>
          <a:prstGeom prst="rect">
            <a:avLst/>
          </a:prstGeom>
        </p:spPr>
      </p:pic>
      <p:pic>
        <p:nvPicPr>
          <p:cNvPr id="24" name="Image 7" descr="https://kimi-img.moonshot.cn/pub/slides/slides_tmpl/image/25-09-04-12:09:16-d2sh1r61bb2p4onbp2p0.sv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32329" y="6805676"/>
            <a:ext cx="1501067" cy="1120651"/>
          </a:xfrm>
          <a:prstGeom prst="rect">
            <a:avLst/>
          </a:prstGeom>
        </p:spPr>
      </p:pic>
      <p:pic>
        <p:nvPicPr>
          <p:cNvPr id="25" name="Image 8" descr="https://kimi-img.moonshot.cn/pub/slides/slides_tmpl/image/25-09-04-12:09:16-d2sh1r61bb2p4onbp2o0.svg">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231876" y="6806152"/>
            <a:ext cx="1603585" cy="2440490"/>
          </a:xfrm>
          <a:prstGeom prst="rect">
            <a:avLst/>
          </a:prstGeom>
        </p:spPr>
      </p:pic>
      <p:pic>
        <p:nvPicPr>
          <p:cNvPr id="26" name="Image 9" descr="https://kimi-img.moonshot.cn/pub/slides/slides_tmpl/image/25-09-04-12:09:16-d2sh1r61bb2p4onbp2og.svg">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231709" y="6806469"/>
            <a:ext cx="1629320" cy="3900363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14783061" y="33020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8" name="Shape 16"/>
          <p:cNvSpPr/>
          <p:nvPr/>
        </p:nvSpPr>
        <p:spPr>
          <a:xfrm>
            <a:off x="14706852" y="31877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9" name="Text 17"/>
          <p:cNvSpPr/>
          <p:nvPr/>
        </p:nvSpPr>
        <p:spPr>
          <a:xfrm>
            <a:off x="14706852" y="31877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Text 18"/>
          <p:cNvSpPr/>
          <p:nvPr/>
        </p:nvSpPr>
        <p:spPr>
          <a:xfrm>
            <a:off x="14783061" y="47879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1" name="Shape 19"/>
          <p:cNvSpPr/>
          <p:nvPr/>
        </p:nvSpPr>
        <p:spPr>
          <a:xfrm>
            <a:off x="14706852" y="46736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32" name="Text 20"/>
          <p:cNvSpPr/>
          <p:nvPr/>
        </p:nvSpPr>
        <p:spPr>
          <a:xfrm>
            <a:off x="14706852" y="46736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Text 21"/>
          <p:cNvSpPr/>
          <p:nvPr/>
        </p:nvSpPr>
        <p:spPr>
          <a:xfrm>
            <a:off x="14783061" y="62738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4" name="Shape 22"/>
          <p:cNvSpPr/>
          <p:nvPr/>
        </p:nvSpPr>
        <p:spPr>
          <a:xfrm>
            <a:off x="14706852" y="61595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35" name="Text 23"/>
          <p:cNvSpPr/>
          <p:nvPr/>
        </p:nvSpPr>
        <p:spPr>
          <a:xfrm>
            <a:off x="14706852" y="61595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Text 24"/>
          <p:cNvSpPr/>
          <p:nvPr/>
        </p:nvSpPr>
        <p:spPr>
          <a:xfrm>
            <a:off x="14783061" y="77597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7" name="Shape 25"/>
          <p:cNvSpPr/>
          <p:nvPr/>
        </p:nvSpPr>
        <p:spPr>
          <a:xfrm>
            <a:off x="14706852" y="76454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38" name="Text 26"/>
          <p:cNvSpPr/>
          <p:nvPr/>
        </p:nvSpPr>
        <p:spPr>
          <a:xfrm>
            <a:off x="14706852" y="76454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9" name="Text 27"/>
          <p:cNvSpPr/>
          <p:nvPr/>
        </p:nvSpPr>
        <p:spPr>
          <a:xfrm>
            <a:off x="14783061" y="92456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40" name="Shape 28"/>
          <p:cNvSpPr/>
          <p:nvPr/>
        </p:nvSpPr>
        <p:spPr>
          <a:xfrm>
            <a:off x="14706852" y="91313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41" name="Text 29"/>
          <p:cNvSpPr/>
          <p:nvPr/>
        </p:nvSpPr>
        <p:spPr>
          <a:xfrm>
            <a:off x="14706852" y="91313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Text 30"/>
          <p:cNvSpPr/>
          <p:nvPr/>
        </p:nvSpPr>
        <p:spPr>
          <a:xfrm>
            <a:off x="14783061" y="107315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43" name="Shape 31"/>
          <p:cNvSpPr/>
          <p:nvPr/>
        </p:nvSpPr>
        <p:spPr>
          <a:xfrm>
            <a:off x="14706852" y="10617200"/>
            <a:ext cx="825603" cy="825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44" name="Text 32"/>
          <p:cNvSpPr/>
          <p:nvPr/>
        </p:nvSpPr>
        <p:spPr>
          <a:xfrm>
            <a:off x="14706852" y="10617200"/>
            <a:ext cx="825603" cy="825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30-d2sh1um1bb2p4onbp4s0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7064" y="3873500"/>
            <a:ext cx="5982448" cy="5981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89454" y="6864350"/>
            <a:ext cx="6906643" cy="1604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80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PREGUNTAS?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0252710" y="5541010"/>
            <a:ext cx="3878580" cy="1359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GRACIAS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128429" y="7442200"/>
            <a:ext cx="114314" cy="114300"/>
          </a:xfrm>
          <a:prstGeom prst="ellipse">
            <a:avLst/>
          </a:prstGeom>
          <a:solidFill>
            <a:srgbClr val="ADADAD"/>
          </a:solidFill>
          <a:ln/>
        </p:spPr>
      </p:sp>
      <p:sp>
        <p:nvSpPr>
          <p:cNvPr id="6" name="Text 3"/>
          <p:cNvSpPr/>
          <p:nvPr/>
        </p:nvSpPr>
        <p:spPr>
          <a:xfrm>
            <a:off x="12128429" y="7442200"/>
            <a:ext cx="114314" cy="114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830867" y="-2489200"/>
            <a:ext cx="18709438" cy="187071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830867" y="-2489200"/>
            <a:ext cx="18709438" cy="18707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6" name="Text 1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9" name="Image 3" descr="https://kimi-img.moonshot.cn/pub/slides/25-09-09-05:22:09-d2vki0a5hvltqekrkqcg.jpe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8697" y="2936203"/>
            <a:ext cx="5746480" cy="74749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Introducción y objetivos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54457" y="3911600"/>
            <a:ext cx="608406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Propósito del sistema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830867" y="7531101"/>
            <a:ext cx="5046764" cy="350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Implementar un sistema de control de acceso automático en una PyME alimenticia mediante reconocimiento facial para mejorar la seguridad y eficiencia operativa.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067346" y="3911600"/>
            <a:ext cx="608406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Escenario actual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6180235" y="3911600"/>
            <a:ext cx="608406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Beneficios esperados</a:t>
            </a:r>
            <a:endParaRPr lang="en-US" sz="1600" dirty="0"/>
          </a:p>
        </p:txBody>
      </p:sp>
      <p:pic>
        <p:nvPicPr>
          <p:cNvPr id="6" name="Image 0" descr="https://kimi-img.moonshot.cn/pub/slides/slides_tmpl/image/25-09-04-12:09:28-d2sh1u61bb2p4onbp4h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1473" y="5156200"/>
            <a:ext cx="12702" cy="23876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1649619" y="7543800"/>
            <a:ext cx="851006" cy="8509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9619" y="7543800"/>
            <a:ext cx="851006" cy="850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852845" y="7634287"/>
            <a:ext cx="444556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943756" y="7531101"/>
            <a:ext cx="5046764" cy="350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PyME actualmente maneja procesos manuales que son propensos a errores y carecen de trazabilidad, lo que afecta la gestión del stock y la seguridad en accesos.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7056645" y="7531101"/>
            <a:ext cx="5046764" cy="350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Optimizar procesos administrativos, asegurar accesos, gestionar el stock en tiempo real y mejorar la trazabilidad de productos para reducir pérdidas.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005265" y="4978400"/>
            <a:ext cx="152419" cy="152400"/>
          </a:xfrm>
          <a:prstGeom prst="ellipse">
            <a:avLst/>
          </a:prstGeom>
          <a:solidFill>
            <a:srgbClr val="D9D9D9"/>
          </a:solidFill>
          <a:ln/>
        </p:spPr>
      </p:sp>
      <p:sp>
        <p:nvSpPr>
          <p:cNvPr id="13" name="Text 10"/>
          <p:cNvSpPr/>
          <p:nvPr/>
        </p:nvSpPr>
        <p:spPr>
          <a:xfrm>
            <a:off x="2005265" y="4978400"/>
            <a:ext cx="152419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1" descr="https://kimi-img.moonshot.cn/pub/slides/slides_tmpl/image/25-09-04-12:09:28-d2sh1u61bb2p4onbp4i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87" y="6769101"/>
            <a:ext cx="24387048" cy="9525"/>
          </a:xfrm>
          <a:prstGeom prst="rect">
            <a:avLst/>
          </a:prstGeom>
        </p:spPr>
      </p:pic>
      <p:pic>
        <p:nvPicPr>
          <p:cNvPr id="15" name="Image 2" descr="https://kimi-img.moonshot.cn/pub/slides/slides_tmpl/image/25-09-04-12:09:28-d2sh1u61bb2p4onbp4hg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4362" y="5156200"/>
            <a:ext cx="12702" cy="2387600"/>
          </a:xfrm>
          <a:prstGeom prst="rect">
            <a:avLst/>
          </a:prstGeom>
        </p:spPr>
      </p:pic>
      <p:pic>
        <p:nvPicPr>
          <p:cNvPr id="16" name="Image 3" descr="https://kimi-img.moonshot.cn/pub/slides/slides_tmpl/image/25-09-04-12:09:28-d2sh1u61bb2p4onbp4h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07251" y="5156200"/>
            <a:ext cx="12702" cy="2387600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8762508" y="7543800"/>
            <a:ext cx="851006" cy="8509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18" name="Text 12"/>
          <p:cNvSpPr/>
          <p:nvPr/>
        </p:nvSpPr>
        <p:spPr>
          <a:xfrm>
            <a:off x="8762508" y="7543800"/>
            <a:ext cx="851006" cy="850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8914927" y="7634287"/>
            <a:ext cx="546168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15875397" y="7543800"/>
            <a:ext cx="851006" cy="8509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DFDFDF"/>
            </a:solidFill>
            <a:prstDash val="solid"/>
          </a:ln>
        </p:spPr>
      </p:sp>
      <p:sp>
        <p:nvSpPr>
          <p:cNvPr id="21" name="Text 15"/>
          <p:cNvSpPr/>
          <p:nvPr/>
        </p:nvSpPr>
        <p:spPr>
          <a:xfrm>
            <a:off x="15875397" y="7543800"/>
            <a:ext cx="851006" cy="850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16015116" y="7634287"/>
            <a:ext cx="571571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1497200" y="1473201"/>
            <a:ext cx="10660866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Objetivo del proyecto y contexto PyME alimenticia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9118154" y="4978400"/>
            <a:ext cx="152419" cy="152400"/>
          </a:xfrm>
          <a:prstGeom prst="ellipse">
            <a:avLst/>
          </a:prstGeom>
          <a:solidFill>
            <a:srgbClr val="D9D9D9"/>
          </a:solidFill>
          <a:ln/>
        </p:spPr>
      </p:sp>
      <p:sp>
        <p:nvSpPr>
          <p:cNvPr id="25" name="Text 19"/>
          <p:cNvSpPr/>
          <p:nvPr/>
        </p:nvSpPr>
        <p:spPr>
          <a:xfrm>
            <a:off x="9118154" y="4978400"/>
            <a:ext cx="152419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0"/>
          <p:cNvSpPr/>
          <p:nvPr/>
        </p:nvSpPr>
        <p:spPr>
          <a:xfrm>
            <a:off x="16231043" y="4978400"/>
            <a:ext cx="152419" cy="152400"/>
          </a:xfrm>
          <a:prstGeom prst="ellipse">
            <a:avLst/>
          </a:prstGeom>
          <a:solidFill>
            <a:srgbClr val="D9D9D9"/>
          </a:solidFill>
          <a:ln/>
        </p:spPr>
      </p:sp>
      <p:sp>
        <p:nvSpPr>
          <p:cNvPr id="27" name="Text 21"/>
          <p:cNvSpPr/>
          <p:nvPr/>
        </p:nvSpPr>
        <p:spPr>
          <a:xfrm>
            <a:off x="16231043" y="4978400"/>
            <a:ext cx="152419" cy="15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Captura y detección facial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78248" y="10947400"/>
            <a:ext cx="9805626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Servicio Flask con HaarCascade para detección en tiempo real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81873" y="1981200"/>
            <a:ext cx="8853006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Implementación del servicio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780062" y="3162301"/>
            <a:ext cx="7002809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desarrolló un endpoint en Flask que captura frames de la cámara web y utiliza el clasificador HaarCascade de OpenCV para detectar rostros en tiempo real.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5684874" y="7581900"/>
            <a:ext cx="8853006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Proceso de detección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4783062" y="8763001"/>
            <a:ext cx="7002809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Cada imagen capturada se almacena temporalmente en memoria, se valida que contenga un rostro y se convierte a encoding facial mediante face_recognition.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703851" y="1981200"/>
            <a:ext cx="673184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8" name="Image 0" descr="https://kimi-img.moonshot.cn/pub/slides/slides_tmpl/image/25-09-04-12:09:23-d2sh1su1bb2p4onbp3e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6393" y="0"/>
            <a:ext cx="12702" cy="13716000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9-04-12:09:23-d2sh1su1bb2p4onbp3f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2020" y="5199379"/>
            <a:ext cx="3228746" cy="3228342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10858270" y="5359400"/>
            <a:ext cx="2756244" cy="27559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858270" y="5359400"/>
            <a:ext cx="2756244" cy="275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2" descr="https://kimi-img.moonshot.cn/pub/slides/slides_tmpl/image/25-09-04-12:09:23-d2sh1su1bb2p4onbp3g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270" y="5359400"/>
            <a:ext cx="2756244" cy="27559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4706851" y="7581900"/>
            <a:ext cx="685886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10858270" y="5359400"/>
            <a:ext cx="2756244" cy="2755900"/>
          </a:xfrm>
          <a:prstGeom prst="ellipse">
            <a:avLst/>
          </a:prstGeom>
          <a:solidFill>
            <a:srgbClr val="1C1E2B"/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10858270" y="5359400"/>
            <a:ext cx="2756244" cy="275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6" name="Image 3" descr="https://kimi-img.moonshot.cn/pub/slides/slides_tmpl/image/25-09-04-12:09:23-d2sh1su1bb2p4onbp3g0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63108" y="5664200"/>
            <a:ext cx="2146568" cy="2146300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11163109" y="7086600"/>
            <a:ext cx="215927" cy="215900"/>
          </a:xfrm>
          <a:prstGeom prst="ellipse">
            <a:avLst/>
          </a:prstGeom>
          <a:solidFill>
            <a:srgbClr val="60678E"/>
          </a:solidFill>
          <a:ln/>
        </p:spPr>
      </p:sp>
      <p:sp>
        <p:nvSpPr>
          <p:cNvPr id="18" name="Text 12"/>
          <p:cNvSpPr/>
          <p:nvPr/>
        </p:nvSpPr>
        <p:spPr>
          <a:xfrm>
            <a:off x="11163109" y="7086600"/>
            <a:ext cx="215927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12954033" y="5969000"/>
            <a:ext cx="215927" cy="215900"/>
          </a:xfrm>
          <a:prstGeom prst="ellipse">
            <a:avLst/>
          </a:prstGeom>
          <a:solidFill>
            <a:srgbClr val="60678E"/>
          </a:solidFill>
          <a:ln/>
        </p:spPr>
      </p:sp>
      <p:sp>
        <p:nvSpPr>
          <p:cNvPr id="20" name="Text 14"/>
          <p:cNvSpPr/>
          <p:nvPr/>
        </p:nvSpPr>
        <p:spPr>
          <a:xfrm>
            <a:off x="12954033" y="5969000"/>
            <a:ext cx="215927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5"/>
          <p:cNvSpPr/>
          <p:nvPr/>
        </p:nvSpPr>
        <p:spPr>
          <a:xfrm>
            <a:off x="11925204" y="6426200"/>
            <a:ext cx="622378" cy="622300"/>
          </a:xfrm>
          <a:prstGeom prst="ellipse">
            <a:avLst/>
          </a:prstGeom>
          <a:solidFill>
            <a:srgbClr val="ADADAD"/>
          </a:solidFill>
          <a:ln w="12700">
            <a:solidFill>
              <a:srgbClr val="ADADAD"/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11925204" y="6426200"/>
            <a:ext cx="622378" cy="622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4-d2sh1t61bb2p4onbp3m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0"/>
            <a:ext cx="24387048" cy="13716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16-d2sh1r61bb2p4onbp2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198" y="4182745"/>
            <a:ext cx="2235479" cy="2235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56666" y="8736966"/>
            <a:ext cx="1125784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Autenticación híbrida y roles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24193" y="7133590"/>
            <a:ext cx="1119009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2:09:16-d2sh1r61bb2p4onbp2q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185" y="10608945"/>
            <a:ext cx="5633154" cy="2540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9:16-d2sh1r61bb2p4onbp2r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79236" y="0"/>
            <a:ext cx="25403" cy="43561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91132" y="4182745"/>
            <a:ext cx="2231246" cy="2235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4-12:09:16-d2sh1r61bb2p4onbp2rg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4928" y="2011045"/>
            <a:ext cx="6566721" cy="65659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11086899" y="4182745"/>
            <a:ext cx="2222778" cy="2222500"/>
          </a:xfrm>
          <a:prstGeom prst="ellipse">
            <a:avLst/>
          </a:prstGeom>
          <a:solidFill>
            <a:srgbClr val="000000">
              <a:alpha val="0"/>
            </a:srgbClr>
          </a:solidFill>
          <a:ln w="127000">
            <a:solidFill>
              <a:srgbClr val="2C617B">
                <a:alpha val="60000"/>
              </a:srgbClr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1086899" y="4182745"/>
            <a:ext cx="2222778" cy="2222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963734" y="-5765800"/>
            <a:ext cx="22469108" cy="2246630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171824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963734" y="-5765800"/>
            <a:ext cx="22469108" cy="22466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9:25-d2sh1te1bb2p4onbp3u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8635" y="3683000"/>
            <a:ext cx="4432854" cy="44323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9:25-d2sh1te1bb2p4onbp3v0.sv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95806" y="6771320"/>
            <a:ext cx="4433958" cy="4433404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2:09:25-d2sh1te1bb2p4onbp3vg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4529" y="6769943"/>
            <a:ext cx="4433952" cy="4433404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2:09:25-d2sh1te1bb2p4onbp400.sv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8635" y="3683000"/>
            <a:ext cx="4432854" cy="44323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2:09:26-d2sh1tm1bb2p4onbp40g.sv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95806" y="6771320"/>
            <a:ext cx="4433958" cy="4433404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4-12:09:26-d2sh1tm1bb2p4onbp410.sv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4529" y="6769943"/>
            <a:ext cx="4433952" cy="443340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255870" y="1066801"/>
            <a:ext cx="11016510" cy="123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400" dirty="0">
                <a:solidFill>
                  <a:srgbClr val="DFDF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Login dual facial y contraseña con decorador @role_required</a:t>
            </a:r>
            <a:endParaRPr lang="en-US" sz="1600" dirty="0"/>
          </a:p>
        </p:txBody>
      </p:sp>
      <p:sp>
        <p:nvSpPr>
          <p:cNvPr id="9" name="Text 1"/>
          <p:cNvSpPr/>
          <p:nvPr/>
        </p:nvSpPr>
        <p:spPr>
          <a:xfrm>
            <a:off x="900226" y="8115301"/>
            <a:ext cx="5415110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implementa el decorador @role_required que verifica el rol del usuario (Admin u Operador) antes de permitir el acceso a rutas sensibles.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17717128" y="2705101"/>
            <a:ext cx="5415110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usuario se enfrenta a la cámara, se detecta su rostro y se compara el encoding contra la base de datos. Si coincide, se habilita el campo de contraseña.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17717128" y="8115301"/>
            <a:ext cx="5415110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ADADA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sistema rechaza intentos de suplantación y registra el evento en logs CSV, garantizando la unicidad de los registros y la seguridad del sistema.</a:t>
            </a:r>
            <a:endParaRPr lang="en-US" sz="1600" dirty="0"/>
          </a:p>
        </p:txBody>
      </p:sp>
      <p:pic>
        <p:nvPicPr>
          <p:cNvPr id="12" name="Image 6" descr="https://kimi-img.moonshot.cn/pub/slides/slides_tmpl/image/25-09-04-12:09:26-d2sh1tm1bb2p4onbp420.sv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800548" y="3460750"/>
            <a:ext cx="3586338" cy="1204640"/>
          </a:xfrm>
          <a:prstGeom prst="rect">
            <a:avLst/>
          </a:prstGeom>
        </p:spPr>
      </p:pic>
      <p:pic>
        <p:nvPicPr>
          <p:cNvPr id="13" name="Image 7" descr="https://kimi-img.moonshot.cn/pub/slides/slides_tmpl/image/25-09-04-12:09:26-d2sh1tm1bb2p4onbp42g.sv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76224" y="8985250"/>
            <a:ext cx="1492437" cy="12700"/>
          </a:xfrm>
          <a:prstGeom prst="rect">
            <a:avLst/>
          </a:prstGeom>
        </p:spPr>
      </p:pic>
      <p:pic>
        <p:nvPicPr>
          <p:cNvPr id="14" name="Image 8" descr="https://kimi-img.moonshot.cn/pub/slides/slides_tmpl/image/25-09-04-12:09:26-d2sh1tm1bb2p4onbp430.svg">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027816" y="8985250"/>
            <a:ext cx="1359070" cy="12700"/>
          </a:xfrm>
          <a:prstGeom prst="rect">
            <a:avLst/>
          </a:prstGeom>
        </p:spPr>
      </p:pic>
      <p:sp>
        <p:nvSpPr>
          <p:cNvPr id="15" name="Text 4"/>
          <p:cNvSpPr/>
          <p:nvPr/>
        </p:nvSpPr>
        <p:spPr>
          <a:xfrm>
            <a:off x="10333271" y="5321301"/>
            <a:ext cx="3260074" cy="120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Flujo de autenticación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8186703" y="8572501"/>
            <a:ext cx="3260074" cy="2523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Validación de roles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12327421" y="8572501"/>
            <a:ext cx="3260074" cy="2523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60678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Seguridad reforzada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-6047543" y="-13246100"/>
            <a:ext cx="24387048" cy="13716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Facial de Ingreso con Insights de Producción</dc:title>
  <dc:subject>Control Facial de Ingreso con Insights de Producción</dc:subject>
  <dc:creator>Kimi</dc:creator>
  <cp:lastModifiedBy>Kimi</cp:lastModifiedBy>
  <cp:revision>1</cp:revision>
  <dcterms:created xsi:type="dcterms:W3CDTF">2025-09-08T21:22:29Z</dcterms:created>
  <dcterms:modified xsi:type="dcterms:W3CDTF">2025-09-08T21:22:29Z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{"Label":"Control Facial de Ingreso con Insights de Producción","ContentProducer":"001191110108MACG2KBH8F10000","ProduceID":"d2vkfo1qcjqsth8h17dg","ReservedCode1":"","ContentPropagator":"001191110108MACG2KBH8F20000","PropagateID":"d2vkfo1qcjqsth8h17dg","ReservedCode2":""}</vt:lpwstr>
  </property>
</Properties>
</file>